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cc5d48f2b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cc5d48f2b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projects were our “homeworks”After the Kisakeskus Camp, it was part of the Learning by doing phase. Every group/organization were asked  to create a </a:t>
            </a:r>
            <a:r>
              <a:rPr lang="en">
                <a:solidFill>
                  <a:schemeClr val="dk1"/>
                </a:solidFill>
              </a:rPr>
              <a:t>project idea to be proposed to their organisations at national level. We also made videos to promote our  project ideas.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9888e4c963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9888e4c963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some pictures what we can use. I added some pictures to slides also, but you can delete those ones what you don’t need! -Taija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888e4c963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888e4c963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7d76de6a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7d76de6a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don’t know how to get the video there, there is only that youtube link, sorry…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9888e4c963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9888e4c963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97d76de6ad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97d76de6ad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97d76de6ad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7d76de6ad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9cc268270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9cc268270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888e4c963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888e4c963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first meeting was two days long, quite intensive weekend. It was held during CSIT executive committee, so we had good chance to get know people from CSIT and discuss with them. Tortosa was really beautiful old town in Catalonia. Tapas and wine &lt;3</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9888e4c963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9888e4c963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Kisakeskus (camp area) located in southern Finland, “middle of nowhere”. Perfect place to enjoy finnish beautiful nature. 5 days long, hosted by TUL.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888e4c963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888e4c963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Held in Rome, hosted by AICS, During CSIT 41st Congress. Great opportunity to spend our last meeting together with 130 sport representatives coming from more than 30 countries. </a:t>
            </a:r>
            <a:endParaRPr/>
          </a:p>
          <a:p>
            <a:pPr indent="0" lvl="0" marL="0" rtl="0" algn="l">
              <a:spcBef>
                <a:spcPts val="0"/>
              </a:spcBef>
              <a:spcAft>
                <a:spcPts val="0"/>
              </a:spcAft>
              <a:buNone/>
            </a:pPr>
            <a:r>
              <a:rPr lang="en"/>
              <a:t>In Amateur sport forum audience was composed by managers, politicians and representatives in the field of grassroots sport, coming from all over the world. It was really great opportunity to show our organizations projects.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44B448"/>
        </a:solidFill>
      </p:bgPr>
    </p:bg>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944400"/>
            <a:ext cx="9144000" cy="767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116650"/>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171650"/>
            <a:ext cx="8222100" cy="3457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274175"/>
            <a:ext cx="9144000" cy="5205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60950" y="36057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582050"/>
            <a:ext cx="3999900" cy="3047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582200"/>
            <a:ext cx="3999900" cy="3047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accen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7.jpg"/><Relationship Id="rId5" Type="http://schemas.openxmlformats.org/officeDocument/2006/relationships/image" Target="../media/image12.jpg"/><Relationship Id="rId6" Type="http://schemas.openxmlformats.org/officeDocument/2006/relationships/image" Target="../media/image11.jpg"/><Relationship Id="rId7" Type="http://schemas.openxmlformats.org/officeDocument/2006/relationships/image" Target="../media/image13.jpg"/><Relationship Id="rId8"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14.jpg"/><Relationship Id="rId5" Type="http://schemas.openxmlformats.org/officeDocument/2006/relationships/image" Target="../media/image4.jpg"/><Relationship Id="rId6"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U_pK7D133w0" TargetMode="External"/><Relationship Id="rId4" Type="http://schemas.openxmlformats.org/officeDocument/2006/relationships/image" Target="../media/image6.jpg"/><Relationship Id="rId5" Type="http://schemas.openxmlformats.org/officeDocument/2006/relationships/hyperlink" Target="http://www.youtube.com/watch?v=7pTetjZVTB0" TargetMode="External"/><Relationship Id="rId6"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hyperlink" Target="http://drive.google.com/file/d/1DZiAaA8icGBxL7VHlsDrajeEW6HgtOcV/view" TargetMode="External"/><Relationship Id="rId5"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4B448"/>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386475"/>
            <a:ext cx="8222100" cy="313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200"/>
              <a:t>YOUAca PREPARATORY WORKS FOR THE ACADEMY SPORT FOR ALL YOUNG LEADERS</a:t>
            </a:r>
            <a:endParaRPr sz="4200"/>
          </a:p>
        </p:txBody>
      </p:sp>
      <p:sp>
        <p:nvSpPr>
          <p:cNvPr id="68" name="Google Shape;68;p13"/>
          <p:cNvSpPr txBox="1"/>
          <p:nvPr>
            <p:ph idx="1" type="subTitle"/>
          </p:nvPr>
        </p:nvSpPr>
        <p:spPr>
          <a:xfrm>
            <a:off x="390525" y="2618805"/>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Presentation from Peer Trainers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600"/>
              <a:t>Participators from last year:</a:t>
            </a:r>
            <a:endParaRPr sz="1600"/>
          </a:p>
          <a:p>
            <a:pPr indent="0" lvl="0" marL="0" rtl="0" algn="l">
              <a:spcBef>
                <a:spcPts val="0"/>
              </a:spcBef>
              <a:spcAft>
                <a:spcPts val="0"/>
              </a:spcAft>
              <a:buNone/>
            </a:pPr>
            <a:r>
              <a:rPr lang="en" sz="2200"/>
              <a:t>Francesco Molea | Mikk Meerents | Taija Luoma | Alba Galiano</a:t>
            </a:r>
            <a:endParaRPr sz="2200"/>
          </a:p>
        </p:txBody>
      </p:sp>
      <p:pic>
        <p:nvPicPr>
          <p:cNvPr descr="https://eacea.ec.europa.eu/sites/eacea-site/files/logosbeneficaireserasmusleft_en.jpg" id="69" name="Google Shape;69;p13"/>
          <p:cNvPicPr preferRelativeResize="0"/>
          <p:nvPr/>
        </p:nvPicPr>
        <p:blipFill rotWithShape="1">
          <a:blip r:embed="rId3">
            <a:alphaModFix/>
          </a:blip>
          <a:srcRect b="0" l="0" r="0" t="0"/>
          <a:stretch/>
        </p:blipFill>
        <p:spPr>
          <a:xfrm>
            <a:off x="4304632" y="4296375"/>
            <a:ext cx="3807992" cy="847125"/>
          </a:xfrm>
          <a:prstGeom prst="rect">
            <a:avLst/>
          </a:prstGeom>
          <a:noFill/>
          <a:ln>
            <a:noFill/>
          </a:ln>
        </p:spPr>
      </p:pic>
      <p:pic>
        <p:nvPicPr>
          <p:cNvPr id="70" name="Google Shape;70;p13"/>
          <p:cNvPicPr preferRelativeResize="0"/>
          <p:nvPr/>
        </p:nvPicPr>
        <p:blipFill rotWithShape="1">
          <a:blip r:embed="rId4">
            <a:alphaModFix/>
          </a:blip>
          <a:srcRect b="0" l="0" r="0" t="0"/>
          <a:stretch/>
        </p:blipFill>
        <p:spPr>
          <a:xfrm>
            <a:off x="2365223" y="4111914"/>
            <a:ext cx="1119252" cy="1031587"/>
          </a:xfrm>
          <a:prstGeom prst="rect">
            <a:avLst/>
          </a:prstGeom>
          <a:noFill/>
          <a:ln>
            <a:noFill/>
          </a:ln>
        </p:spPr>
      </p:pic>
      <p:pic>
        <p:nvPicPr>
          <p:cNvPr id="71" name="Google Shape;71;p13"/>
          <p:cNvPicPr preferRelativeResize="0"/>
          <p:nvPr/>
        </p:nvPicPr>
        <p:blipFill rotWithShape="1">
          <a:blip r:embed="rId5">
            <a:alphaModFix/>
          </a:blip>
          <a:srcRect b="0" l="0" r="0" t="0"/>
          <a:stretch/>
        </p:blipFill>
        <p:spPr>
          <a:xfrm>
            <a:off x="174616" y="4380475"/>
            <a:ext cx="1370467" cy="763017"/>
          </a:xfrm>
          <a:prstGeom prst="rect">
            <a:avLst/>
          </a:prstGeom>
          <a:solidFill>
            <a:srgbClr val="FFFFFF"/>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471900" y="1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4 projects</a:t>
            </a:r>
            <a:endParaRPr sz="1400"/>
          </a:p>
        </p:txBody>
      </p:sp>
      <p:sp>
        <p:nvSpPr>
          <p:cNvPr id="139" name="Google Shape;139;p22"/>
          <p:cNvSpPr txBox="1"/>
          <p:nvPr>
            <p:ph idx="1" type="body"/>
          </p:nvPr>
        </p:nvSpPr>
        <p:spPr>
          <a:xfrm>
            <a:off x="540950" y="1403775"/>
            <a:ext cx="7924500" cy="3465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AICS - National World Sport Games</a:t>
            </a:r>
            <a:endParaRPr/>
          </a:p>
          <a:p>
            <a:pPr indent="-342900" lvl="0" marL="457200" rtl="0" algn="l">
              <a:spcBef>
                <a:spcPts val="0"/>
              </a:spcBef>
              <a:spcAft>
                <a:spcPts val="0"/>
              </a:spcAft>
              <a:buSzPts val="1800"/>
              <a:buAutoNum type="arabicPeriod"/>
            </a:pPr>
            <a:r>
              <a:rPr lang="en"/>
              <a:t>UCEC - New model for finals competition</a:t>
            </a:r>
            <a:endParaRPr/>
          </a:p>
          <a:p>
            <a:pPr indent="-342900" lvl="0" marL="457200" rtl="0" algn="l">
              <a:spcBef>
                <a:spcPts val="0"/>
              </a:spcBef>
              <a:spcAft>
                <a:spcPts val="0"/>
              </a:spcAft>
              <a:buSzPts val="1800"/>
              <a:buAutoNum type="arabicPeriod"/>
            </a:pPr>
            <a:r>
              <a:rPr lang="en"/>
              <a:t>TUL - Winter break for TUL network</a:t>
            </a:r>
            <a:endParaRPr/>
          </a:p>
          <a:p>
            <a:pPr indent="-342900" lvl="0" marL="457200" rtl="0" algn="l">
              <a:spcBef>
                <a:spcPts val="0"/>
              </a:spcBef>
              <a:spcAft>
                <a:spcPts val="0"/>
              </a:spcAft>
              <a:buSzPts val="1800"/>
              <a:buAutoNum type="arabicPeriod"/>
            </a:pPr>
            <a:r>
              <a:rPr lang="en"/>
              <a:t>KALEV - Sports day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471900" y="1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Some pictures</a:t>
            </a:r>
            <a:endParaRPr/>
          </a:p>
        </p:txBody>
      </p:sp>
      <p:sp>
        <p:nvSpPr>
          <p:cNvPr id="145" name="Google Shape;145;p23"/>
          <p:cNvSpPr txBox="1"/>
          <p:nvPr>
            <p:ph idx="1" type="body"/>
          </p:nvPr>
        </p:nvSpPr>
        <p:spPr>
          <a:xfrm>
            <a:off x="471900" y="1171650"/>
            <a:ext cx="8222100" cy="3457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6" name="Google Shape;146;p23"/>
          <p:cNvPicPr preferRelativeResize="0"/>
          <p:nvPr/>
        </p:nvPicPr>
        <p:blipFill>
          <a:blip r:embed="rId3">
            <a:alphaModFix/>
          </a:blip>
          <a:stretch>
            <a:fillRect/>
          </a:stretch>
        </p:blipFill>
        <p:spPr>
          <a:xfrm>
            <a:off x="3569175" y="1197438"/>
            <a:ext cx="2820901" cy="3526126"/>
          </a:xfrm>
          <a:prstGeom prst="rect">
            <a:avLst/>
          </a:prstGeom>
          <a:noFill/>
          <a:ln>
            <a:noFill/>
          </a:ln>
        </p:spPr>
      </p:pic>
      <p:pic>
        <p:nvPicPr>
          <p:cNvPr id="147" name="Google Shape;147;p23"/>
          <p:cNvPicPr preferRelativeResize="0"/>
          <p:nvPr/>
        </p:nvPicPr>
        <p:blipFill>
          <a:blip r:embed="rId4">
            <a:alphaModFix/>
          </a:blip>
          <a:stretch>
            <a:fillRect/>
          </a:stretch>
        </p:blipFill>
        <p:spPr>
          <a:xfrm>
            <a:off x="772224" y="1370975"/>
            <a:ext cx="2177476" cy="2903276"/>
          </a:xfrm>
          <a:prstGeom prst="rect">
            <a:avLst/>
          </a:prstGeom>
          <a:noFill/>
          <a:ln>
            <a:noFill/>
          </a:ln>
        </p:spPr>
      </p:pic>
      <p:pic>
        <p:nvPicPr>
          <p:cNvPr id="148" name="Google Shape;148;p23"/>
          <p:cNvPicPr preferRelativeResize="0"/>
          <p:nvPr/>
        </p:nvPicPr>
        <p:blipFill>
          <a:blip r:embed="rId5">
            <a:alphaModFix/>
          </a:blip>
          <a:stretch>
            <a:fillRect/>
          </a:stretch>
        </p:blipFill>
        <p:spPr>
          <a:xfrm>
            <a:off x="4457350" y="1682600"/>
            <a:ext cx="4372874" cy="3279650"/>
          </a:xfrm>
          <a:prstGeom prst="rect">
            <a:avLst/>
          </a:prstGeom>
          <a:noFill/>
          <a:ln>
            <a:noFill/>
          </a:ln>
        </p:spPr>
      </p:pic>
      <p:pic>
        <p:nvPicPr>
          <p:cNvPr id="149" name="Google Shape;149;p23"/>
          <p:cNvPicPr preferRelativeResize="0"/>
          <p:nvPr/>
        </p:nvPicPr>
        <p:blipFill>
          <a:blip r:embed="rId6">
            <a:alphaModFix/>
          </a:blip>
          <a:stretch>
            <a:fillRect/>
          </a:stretch>
        </p:blipFill>
        <p:spPr>
          <a:xfrm>
            <a:off x="172350" y="60275"/>
            <a:ext cx="6217726" cy="4663294"/>
          </a:xfrm>
          <a:prstGeom prst="rect">
            <a:avLst/>
          </a:prstGeom>
          <a:noFill/>
          <a:ln>
            <a:noFill/>
          </a:ln>
        </p:spPr>
      </p:pic>
      <p:pic>
        <p:nvPicPr>
          <p:cNvPr id="150" name="Google Shape;150;p23"/>
          <p:cNvPicPr preferRelativeResize="0"/>
          <p:nvPr/>
        </p:nvPicPr>
        <p:blipFill>
          <a:blip r:embed="rId7">
            <a:alphaModFix/>
          </a:blip>
          <a:stretch>
            <a:fillRect/>
          </a:stretch>
        </p:blipFill>
        <p:spPr>
          <a:xfrm>
            <a:off x="1080675" y="438225"/>
            <a:ext cx="7797898" cy="4386326"/>
          </a:xfrm>
          <a:prstGeom prst="rect">
            <a:avLst/>
          </a:prstGeom>
          <a:noFill/>
          <a:ln>
            <a:noFill/>
          </a:ln>
        </p:spPr>
      </p:pic>
      <p:pic>
        <p:nvPicPr>
          <p:cNvPr id="151" name="Google Shape;151;p23"/>
          <p:cNvPicPr preferRelativeResize="0"/>
          <p:nvPr/>
        </p:nvPicPr>
        <p:blipFill>
          <a:blip r:embed="rId8">
            <a:alphaModFix/>
          </a:blip>
          <a:stretch>
            <a:fillRect/>
          </a:stretch>
        </p:blipFill>
        <p:spPr>
          <a:xfrm>
            <a:off x="772225" y="209788"/>
            <a:ext cx="6933949" cy="3369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8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471900" y="1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Summary</a:t>
            </a:r>
            <a:endParaRPr/>
          </a:p>
        </p:txBody>
      </p:sp>
      <p:sp>
        <p:nvSpPr>
          <p:cNvPr id="157" name="Google Shape;157;p24"/>
          <p:cNvSpPr txBox="1"/>
          <p:nvPr>
            <p:ph idx="1" type="body"/>
          </p:nvPr>
        </p:nvSpPr>
        <p:spPr>
          <a:xfrm>
            <a:off x="471900" y="1171650"/>
            <a:ext cx="8222100" cy="345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Together we are stronger!</a:t>
            </a:r>
            <a:endParaRPr/>
          </a:p>
          <a:p>
            <a:pPr indent="-342900" lvl="0" marL="457200" rtl="0" algn="l">
              <a:spcBef>
                <a:spcPts val="0"/>
              </a:spcBef>
              <a:spcAft>
                <a:spcPts val="0"/>
              </a:spcAft>
              <a:buSzPts val="1800"/>
              <a:buChar char="●"/>
            </a:pPr>
            <a:r>
              <a:rPr lang="en"/>
              <a:t>We (you) can make changes!</a:t>
            </a:r>
            <a:endParaRPr/>
          </a:p>
          <a:p>
            <a:pPr indent="-342900" lvl="0" marL="457200" rtl="0" algn="l">
              <a:spcBef>
                <a:spcPts val="0"/>
              </a:spcBef>
              <a:spcAft>
                <a:spcPts val="0"/>
              </a:spcAft>
              <a:buSzPts val="1800"/>
              <a:buChar char="●"/>
            </a:pPr>
            <a:r>
              <a:rPr lang="en"/>
              <a:t>We have a lot to learn how to become a better future sports leader!</a:t>
            </a:r>
            <a:endParaRPr/>
          </a:p>
          <a:p>
            <a:pPr indent="0" lvl="0" marL="0" rtl="0" algn="l">
              <a:spcBef>
                <a:spcPts val="1600"/>
              </a:spcBef>
              <a:spcAft>
                <a:spcPts val="1600"/>
              </a:spcAft>
              <a:buNone/>
            </a:pPr>
            <a:r>
              <a:t/>
            </a:r>
            <a:endParaRPr/>
          </a:p>
        </p:txBody>
      </p:sp>
      <p:pic>
        <p:nvPicPr>
          <p:cNvPr descr="https://eacea.ec.europa.eu/sites/eacea-site/files/logosbeneficaireserasmusleft_en.jpg" id="158" name="Google Shape;158;p24"/>
          <p:cNvPicPr preferRelativeResize="0"/>
          <p:nvPr/>
        </p:nvPicPr>
        <p:blipFill rotWithShape="1">
          <a:blip r:embed="rId3">
            <a:alphaModFix/>
          </a:blip>
          <a:srcRect b="0" l="0" r="0" t="0"/>
          <a:stretch/>
        </p:blipFill>
        <p:spPr>
          <a:xfrm>
            <a:off x="5286673" y="4212301"/>
            <a:ext cx="3857327" cy="858100"/>
          </a:xfrm>
          <a:prstGeom prst="rect">
            <a:avLst/>
          </a:prstGeom>
          <a:noFill/>
          <a:ln>
            <a:noFill/>
          </a:ln>
        </p:spPr>
      </p:pic>
      <p:pic>
        <p:nvPicPr>
          <p:cNvPr id="159" name="Google Shape;159;p24"/>
          <p:cNvPicPr preferRelativeResize="0"/>
          <p:nvPr/>
        </p:nvPicPr>
        <p:blipFill>
          <a:blip r:embed="rId4">
            <a:alphaModFix/>
          </a:blip>
          <a:stretch>
            <a:fillRect/>
          </a:stretch>
        </p:blipFill>
        <p:spPr>
          <a:xfrm>
            <a:off x="471900" y="2422773"/>
            <a:ext cx="5612974" cy="2720725"/>
          </a:xfrm>
          <a:prstGeom prst="rect">
            <a:avLst/>
          </a:prstGeom>
          <a:noFill/>
          <a:ln>
            <a:noFill/>
          </a:ln>
        </p:spPr>
      </p:pic>
      <p:pic>
        <p:nvPicPr>
          <p:cNvPr id="160" name="Google Shape;160;p24"/>
          <p:cNvPicPr preferRelativeResize="0"/>
          <p:nvPr/>
        </p:nvPicPr>
        <p:blipFill rotWithShape="1">
          <a:blip r:embed="rId5">
            <a:alphaModFix/>
          </a:blip>
          <a:srcRect b="0" l="0" r="0" t="0"/>
          <a:stretch/>
        </p:blipFill>
        <p:spPr>
          <a:xfrm>
            <a:off x="7076366" y="2271513"/>
            <a:ext cx="1370467" cy="763017"/>
          </a:xfrm>
          <a:prstGeom prst="rect">
            <a:avLst/>
          </a:prstGeom>
          <a:solidFill>
            <a:srgbClr val="FFFFFF"/>
          </a:solidFill>
          <a:ln>
            <a:noFill/>
          </a:ln>
        </p:spPr>
      </p:pic>
      <p:pic>
        <p:nvPicPr>
          <p:cNvPr id="161" name="Google Shape;161;p24"/>
          <p:cNvPicPr preferRelativeResize="0"/>
          <p:nvPr/>
        </p:nvPicPr>
        <p:blipFill rotWithShape="1">
          <a:blip r:embed="rId6">
            <a:alphaModFix/>
          </a:blip>
          <a:srcRect b="0" l="0" r="0" t="0"/>
          <a:stretch/>
        </p:blipFill>
        <p:spPr>
          <a:xfrm>
            <a:off x="7201973" y="3107614"/>
            <a:ext cx="1119252" cy="10315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4"/>
          <p:cNvSpPr txBox="1"/>
          <p:nvPr>
            <p:ph type="title"/>
          </p:nvPr>
        </p:nvSpPr>
        <p:spPr>
          <a:xfrm>
            <a:off x="471900" y="1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Video(s)</a:t>
            </a:r>
            <a:endParaRPr/>
          </a:p>
        </p:txBody>
      </p:sp>
      <p:pic>
        <p:nvPicPr>
          <p:cNvPr id="77" name="Google Shape;77;p14" title="3 Video">
            <a:hlinkClick r:id="rId3"/>
          </p:cNvPr>
          <p:cNvPicPr preferRelativeResize="0"/>
          <p:nvPr/>
        </p:nvPicPr>
        <p:blipFill>
          <a:blip r:embed="rId4">
            <a:alphaModFix/>
          </a:blip>
          <a:stretch>
            <a:fillRect/>
          </a:stretch>
        </p:blipFill>
        <p:spPr>
          <a:xfrm>
            <a:off x="84400" y="1476475"/>
            <a:ext cx="4408475" cy="3306350"/>
          </a:xfrm>
          <a:prstGeom prst="rect">
            <a:avLst/>
          </a:prstGeom>
          <a:noFill/>
          <a:ln>
            <a:noFill/>
          </a:ln>
        </p:spPr>
      </p:pic>
      <p:pic>
        <p:nvPicPr>
          <p:cNvPr id="78" name="Google Shape;78;p14" title="1 Video">
            <a:hlinkClick r:id="rId5"/>
          </p:cNvPr>
          <p:cNvPicPr preferRelativeResize="0"/>
          <p:nvPr/>
        </p:nvPicPr>
        <p:blipFill>
          <a:blip r:embed="rId6">
            <a:alphaModFix/>
          </a:blip>
          <a:stretch>
            <a:fillRect/>
          </a:stretch>
        </p:blipFill>
        <p:spPr>
          <a:xfrm>
            <a:off x="4656400" y="1476469"/>
            <a:ext cx="4408475" cy="3306356"/>
          </a:xfrm>
          <a:prstGeom prst="rect">
            <a:avLst/>
          </a:prstGeom>
          <a:noFill/>
          <a:ln>
            <a:noFill/>
          </a:ln>
        </p:spPr>
      </p:pic>
      <p:sp>
        <p:nvSpPr>
          <p:cNvPr id="79" name="Google Shape;79;p14"/>
          <p:cNvSpPr txBox="1"/>
          <p:nvPr>
            <p:ph idx="1" type="body"/>
          </p:nvPr>
        </p:nvSpPr>
        <p:spPr>
          <a:xfrm>
            <a:off x="471900" y="1171650"/>
            <a:ext cx="8222100" cy="3457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471900" y="1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Experience</a:t>
            </a:r>
            <a:endParaRPr/>
          </a:p>
        </p:txBody>
      </p:sp>
      <p:sp>
        <p:nvSpPr>
          <p:cNvPr id="85" name="Google Shape;85;p15"/>
          <p:cNvSpPr txBox="1"/>
          <p:nvPr>
            <p:ph idx="1" type="body"/>
          </p:nvPr>
        </p:nvSpPr>
        <p:spPr>
          <a:xfrm>
            <a:off x="471900" y="1171650"/>
            <a:ext cx="8222100" cy="345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i="1" lang="en"/>
              <a:t>The amount of fun we had during dinners, activities and learning was too damn high! Being young leader gave me confidence and that represented on the tasks I carried out on my job.</a:t>
            </a:r>
            <a:r>
              <a:rPr lang="en"/>
              <a:t>” - </a:t>
            </a:r>
            <a:r>
              <a:rPr b="1" lang="en"/>
              <a:t>Mikk</a:t>
            </a:r>
            <a:endParaRPr b="1"/>
          </a:p>
          <a:p>
            <a:pPr indent="0" lvl="0" marL="0" rtl="0" algn="l">
              <a:spcBef>
                <a:spcPts val="1600"/>
              </a:spcBef>
              <a:spcAft>
                <a:spcPts val="1600"/>
              </a:spcAft>
              <a:buNone/>
            </a:pPr>
            <a:r>
              <a:rPr lang="en"/>
              <a:t>“</a:t>
            </a:r>
            <a:r>
              <a:rPr i="1" lang="en"/>
              <a:t>The best thing in this project has been this awesome group of young leaders and trainers. I’m happy that I’ve had this opportunity to get to know people who respect similar things and share the same values in grassroot sports. We’ve had so fun days and evenings together in different countries. This project and our experienced trainers have given me fresh perspectives and better management skills to my own voluntary work.</a:t>
            </a:r>
            <a:r>
              <a:rPr lang="en"/>
              <a:t>” - </a:t>
            </a:r>
            <a:r>
              <a:rPr b="1" lang="en"/>
              <a:t>Taija</a:t>
            </a:r>
            <a:endParaRPr b="1"/>
          </a:p>
        </p:txBody>
      </p:sp>
      <p:pic>
        <p:nvPicPr>
          <p:cNvPr id="86" name="Google Shape;86;p15"/>
          <p:cNvPicPr preferRelativeResize="0"/>
          <p:nvPr/>
        </p:nvPicPr>
        <p:blipFill rotWithShape="1">
          <a:blip r:embed="rId3">
            <a:alphaModFix/>
          </a:blip>
          <a:srcRect b="-11587" l="12108" r="22651" t="31285"/>
          <a:stretch/>
        </p:blipFill>
        <p:spPr>
          <a:xfrm rot="-272815">
            <a:off x="5606775" y="4094127"/>
            <a:ext cx="2503575" cy="2071200"/>
          </a:xfrm>
          <a:prstGeom prst="rect">
            <a:avLst/>
          </a:prstGeom>
          <a:noFill/>
          <a:ln>
            <a:noFill/>
          </a:ln>
        </p:spPr>
      </p:pic>
      <p:pic>
        <p:nvPicPr>
          <p:cNvPr id="87" name="Google Shape;87;p15"/>
          <p:cNvPicPr preferRelativeResize="0"/>
          <p:nvPr/>
        </p:nvPicPr>
        <p:blipFill rotWithShape="1">
          <a:blip r:embed="rId4">
            <a:alphaModFix/>
          </a:blip>
          <a:srcRect b="15473" l="0" r="0" t="32446"/>
          <a:stretch/>
        </p:blipFill>
        <p:spPr>
          <a:xfrm>
            <a:off x="6966525" y="-340400"/>
            <a:ext cx="2177476" cy="1512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471900" y="1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Experience</a:t>
            </a:r>
            <a:endParaRPr/>
          </a:p>
        </p:txBody>
      </p:sp>
      <p:pic>
        <p:nvPicPr>
          <p:cNvPr id="93" name="Google Shape;93;p16"/>
          <p:cNvPicPr preferRelativeResize="0"/>
          <p:nvPr/>
        </p:nvPicPr>
        <p:blipFill>
          <a:blip r:embed="rId3">
            <a:alphaModFix/>
          </a:blip>
          <a:stretch>
            <a:fillRect/>
          </a:stretch>
        </p:blipFill>
        <p:spPr>
          <a:xfrm rot="371851">
            <a:off x="6598525" y="-235562"/>
            <a:ext cx="2453177" cy="1842925"/>
          </a:xfrm>
          <a:prstGeom prst="rect">
            <a:avLst/>
          </a:prstGeom>
          <a:noFill/>
          <a:ln>
            <a:noFill/>
          </a:ln>
        </p:spPr>
      </p:pic>
      <p:sp>
        <p:nvSpPr>
          <p:cNvPr id="94" name="Google Shape;94;p16"/>
          <p:cNvSpPr txBox="1"/>
          <p:nvPr>
            <p:ph idx="1" type="body"/>
          </p:nvPr>
        </p:nvSpPr>
        <p:spPr>
          <a:xfrm>
            <a:off x="460950" y="1587950"/>
            <a:ext cx="8222100" cy="345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i="1" lang="en"/>
              <a:t>Participating in the YouAca Project has been a great experience for me. It is a perfect match between learning and having fun. It gave the opportunity to learn a lot about sport how sport is lived and managed at international level while having a huge amount of fun I didn’t expect I could have in a formative project. Not to mention the fact of making international friendships and the opportunity to travel around Europe learning more about cultures different than mine.</a:t>
            </a:r>
            <a:r>
              <a:rPr lang="en"/>
              <a:t>” - </a:t>
            </a:r>
            <a:r>
              <a:rPr b="1" lang="en"/>
              <a:t>Francesco</a:t>
            </a:r>
            <a:endParaRPr b="1"/>
          </a:p>
          <a:p>
            <a:pPr indent="0" lvl="0" marL="0" rtl="0" algn="l">
              <a:spcBef>
                <a:spcPts val="1600"/>
              </a:spcBef>
              <a:spcAft>
                <a:spcPts val="1600"/>
              </a:spcAft>
              <a:buNone/>
            </a:pPr>
            <a:r>
              <a:rPr lang="en"/>
              <a:t>“</a:t>
            </a:r>
            <a:r>
              <a:rPr i="1" lang="en"/>
              <a:t>The experience of participating in this project has been a great surprise. We learned a lot, we had a great time and personally, it helped me have more confidence in myself</a:t>
            </a:r>
            <a:r>
              <a:rPr lang="en"/>
              <a:t>” </a:t>
            </a:r>
            <a:r>
              <a:rPr lang="en"/>
              <a:t>- </a:t>
            </a:r>
            <a:r>
              <a:rPr b="1" lang="en"/>
              <a:t>Alba</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471900" y="1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we have learned</a:t>
            </a:r>
            <a:endParaRPr/>
          </a:p>
        </p:txBody>
      </p:sp>
      <p:sp>
        <p:nvSpPr>
          <p:cNvPr id="100" name="Google Shape;100;p17"/>
          <p:cNvSpPr txBox="1"/>
          <p:nvPr>
            <p:ph idx="1" type="body"/>
          </p:nvPr>
        </p:nvSpPr>
        <p:spPr>
          <a:xfrm>
            <a:off x="471900" y="1171650"/>
            <a:ext cx="8222100" cy="3457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Skills you need to develop</a:t>
            </a:r>
            <a:endParaRPr/>
          </a:p>
          <a:p>
            <a:pPr indent="-342900" lvl="0" marL="457200" rtl="0" algn="l">
              <a:spcBef>
                <a:spcPts val="0"/>
              </a:spcBef>
              <a:spcAft>
                <a:spcPts val="0"/>
              </a:spcAft>
              <a:buSzPts val="1800"/>
              <a:buChar char="●"/>
            </a:pPr>
            <a:r>
              <a:rPr lang="en"/>
              <a:t>Communication</a:t>
            </a:r>
            <a:endParaRPr/>
          </a:p>
          <a:p>
            <a:pPr indent="-342900" lvl="0" marL="457200" rtl="0" algn="l">
              <a:spcBef>
                <a:spcPts val="0"/>
              </a:spcBef>
              <a:spcAft>
                <a:spcPts val="0"/>
              </a:spcAft>
              <a:buSzPts val="1800"/>
              <a:buChar char="●"/>
            </a:pPr>
            <a:r>
              <a:rPr lang="en"/>
              <a:t>Presenting ideas and projects</a:t>
            </a:r>
            <a:endParaRPr/>
          </a:p>
          <a:p>
            <a:pPr indent="-342900" lvl="0" marL="457200" rtl="0" algn="l">
              <a:spcBef>
                <a:spcPts val="0"/>
              </a:spcBef>
              <a:spcAft>
                <a:spcPts val="0"/>
              </a:spcAft>
              <a:buSzPts val="1800"/>
              <a:buChar char="●"/>
            </a:pPr>
            <a:r>
              <a:rPr lang="en"/>
              <a:t>Overcoming the fear of relating to new people that come from a different country and speak a different language </a:t>
            </a:r>
            <a:endParaRPr/>
          </a:p>
          <a:p>
            <a:pPr indent="-342900" lvl="0" marL="457200" rtl="0" algn="l">
              <a:spcBef>
                <a:spcPts val="0"/>
              </a:spcBef>
              <a:spcAft>
                <a:spcPts val="0"/>
              </a:spcAft>
              <a:buSzPts val="1800"/>
              <a:buChar char="●"/>
            </a:pPr>
            <a:r>
              <a:rPr lang="en"/>
              <a:t>Teamwork </a:t>
            </a:r>
            <a:endParaRPr/>
          </a:p>
          <a:p>
            <a:pPr indent="-342900" lvl="0" marL="457200" rtl="0" algn="l">
              <a:spcBef>
                <a:spcPts val="0"/>
              </a:spcBef>
              <a:spcAft>
                <a:spcPts val="0"/>
              </a:spcAft>
              <a:buSzPts val="1800"/>
              <a:buChar char="●"/>
            </a:pPr>
            <a:r>
              <a:rPr lang="en"/>
              <a:t>Leadership </a:t>
            </a:r>
            <a:endParaRPr/>
          </a:p>
          <a:p>
            <a:pPr indent="-342900" lvl="0" marL="457200" rtl="0" algn="l">
              <a:spcBef>
                <a:spcPts val="0"/>
              </a:spcBef>
              <a:spcAft>
                <a:spcPts val="0"/>
              </a:spcAft>
              <a:buSzPts val="1800"/>
              <a:buChar char="●"/>
            </a:pPr>
            <a:r>
              <a:rPr lang="en"/>
              <a:t>Time management </a:t>
            </a:r>
            <a:endParaRPr/>
          </a:p>
          <a:p>
            <a:pPr indent="-342900" lvl="0" marL="457200" rtl="0" algn="l">
              <a:spcBef>
                <a:spcPts val="0"/>
              </a:spcBef>
              <a:spcAft>
                <a:spcPts val="0"/>
              </a:spcAft>
              <a:buSzPts val="1800"/>
              <a:buChar char="●"/>
            </a:pPr>
            <a:r>
              <a:rPr lang="en"/>
              <a:t>Create social network and long-term cooperation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title"/>
          </p:nvPr>
        </p:nvSpPr>
        <p:spPr>
          <a:xfrm>
            <a:off x="471900" y="1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We had 3 meetings</a:t>
            </a:r>
            <a:endParaRPr/>
          </a:p>
        </p:txBody>
      </p:sp>
      <p:sp>
        <p:nvSpPr>
          <p:cNvPr id="106" name="Google Shape;106;p18"/>
          <p:cNvSpPr txBox="1"/>
          <p:nvPr>
            <p:ph idx="1" type="body"/>
          </p:nvPr>
        </p:nvSpPr>
        <p:spPr>
          <a:xfrm>
            <a:off x="471900" y="1171650"/>
            <a:ext cx="8222100" cy="34575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AutoNum type="arabicPeriod"/>
            </a:pPr>
            <a:r>
              <a:rPr lang="en" sz="3000"/>
              <a:t>Tortosa, Catalonia - March</a:t>
            </a:r>
            <a:endParaRPr sz="3000"/>
          </a:p>
          <a:p>
            <a:pPr indent="-419100" lvl="0" marL="457200" rtl="0" algn="l">
              <a:spcBef>
                <a:spcPts val="0"/>
              </a:spcBef>
              <a:spcAft>
                <a:spcPts val="0"/>
              </a:spcAft>
              <a:buSzPts val="3000"/>
              <a:buAutoNum type="arabicPeriod"/>
            </a:pPr>
            <a:r>
              <a:rPr lang="en" sz="3000"/>
              <a:t>Kisakeskus, Finland - June</a:t>
            </a:r>
            <a:endParaRPr sz="3000"/>
          </a:p>
          <a:p>
            <a:pPr indent="-419100" lvl="0" marL="457200" rtl="0" algn="l">
              <a:spcBef>
                <a:spcPts val="0"/>
              </a:spcBef>
              <a:spcAft>
                <a:spcPts val="0"/>
              </a:spcAft>
              <a:buSzPts val="3000"/>
              <a:buAutoNum type="arabicPeriod"/>
            </a:pPr>
            <a:r>
              <a:rPr lang="en" sz="3000"/>
              <a:t>Rome, Italy - October</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471900" y="1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Tortosa  </a:t>
            </a:r>
            <a:r>
              <a:rPr lang="en" sz="1400"/>
              <a:t>- March 2019 (during CSIT executive committee)</a:t>
            </a:r>
            <a:endParaRPr sz="1400"/>
          </a:p>
        </p:txBody>
      </p:sp>
      <p:sp>
        <p:nvSpPr>
          <p:cNvPr id="112" name="Google Shape;112;p19"/>
          <p:cNvSpPr txBox="1"/>
          <p:nvPr>
            <p:ph idx="1" type="body"/>
          </p:nvPr>
        </p:nvSpPr>
        <p:spPr>
          <a:xfrm>
            <a:off x="471900" y="1171650"/>
            <a:ext cx="4660500" cy="3457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What we learned?</a:t>
            </a:r>
            <a:endParaRPr/>
          </a:p>
          <a:p>
            <a:pPr indent="-330200" lvl="0" marL="457200" rtl="0" algn="l">
              <a:lnSpc>
                <a:spcPct val="100000"/>
              </a:lnSpc>
              <a:spcBef>
                <a:spcPts val="1000"/>
              </a:spcBef>
              <a:spcAft>
                <a:spcPts val="0"/>
              </a:spcAft>
              <a:buSzPts val="1600"/>
              <a:buChar char="-"/>
            </a:pPr>
            <a:r>
              <a:rPr lang="en" sz="1600"/>
              <a:t>understanding better what the possibilities in the grassroots sport are </a:t>
            </a:r>
            <a:endParaRPr sz="1600"/>
          </a:p>
          <a:p>
            <a:pPr indent="-330200" lvl="0" marL="457200" rtl="0" algn="l">
              <a:lnSpc>
                <a:spcPct val="100000"/>
              </a:lnSpc>
              <a:spcBef>
                <a:spcPts val="0"/>
              </a:spcBef>
              <a:spcAft>
                <a:spcPts val="0"/>
              </a:spcAft>
              <a:buSzPts val="1600"/>
              <a:buChar char="-"/>
            </a:pPr>
            <a:r>
              <a:rPr lang="en" sz="1600"/>
              <a:t>developing knowledge and skills in administrative, financial and bureaucratic aspects</a:t>
            </a:r>
            <a:endParaRPr sz="1600"/>
          </a:p>
          <a:p>
            <a:pPr indent="-330200" lvl="0" marL="457200" rtl="0" algn="l">
              <a:lnSpc>
                <a:spcPct val="100000"/>
              </a:lnSpc>
              <a:spcBef>
                <a:spcPts val="0"/>
              </a:spcBef>
              <a:spcAft>
                <a:spcPts val="0"/>
              </a:spcAft>
              <a:buSzPts val="1600"/>
              <a:buChar char="-"/>
            </a:pPr>
            <a:r>
              <a:rPr lang="en" sz="1600"/>
              <a:t>becoming part of a network at international level</a:t>
            </a:r>
            <a:endParaRPr sz="1600"/>
          </a:p>
          <a:p>
            <a:pPr indent="0" lvl="0" marL="0" rtl="0" algn="l">
              <a:lnSpc>
                <a:spcPct val="100000"/>
              </a:lnSpc>
              <a:spcBef>
                <a:spcPts val="1000"/>
              </a:spcBef>
              <a:spcAft>
                <a:spcPts val="0"/>
              </a:spcAft>
              <a:buNone/>
            </a:pPr>
            <a:r>
              <a:rPr lang="en" sz="1600"/>
              <a:t>We also met the main executive roles of CSIT, had intergenerational dialogue with them.</a:t>
            </a:r>
            <a:endParaRPr sz="1600"/>
          </a:p>
          <a:p>
            <a:pPr indent="0" lvl="0" marL="0" rtl="0" algn="l">
              <a:lnSpc>
                <a:spcPct val="100000"/>
              </a:lnSpc>
              <a:spcBef>
                <a:spcPts val="1000"/>
              </a:spcBef>
              <a:spcAft>
                <a:spcPts val="0"/>
              </a:spcAft>
              <a:buNone/>
            </a:pPr>
            <a:r>
              <a:rPr lang="en" sz="1600"/>
              <a:t>On last day we presented the output of the meeting to the audience.</a:t>
            </a:r>
            <a:endParaRPr sz="1600"/>
          </a:p>
          <a:p>
            <a:pPr indent="0" lvl="0" marL="0" rtl="0" algn="l">
              <a:spcBef>
                <a:spcPts val="1000"/>
              </a:spcBef>
              <a:spcAft>
                <a:spcPts val="1600"/>
              </a:spcAft>
              <a:buNone/>
            </a:pPr>
            <a:r>
              <a:t/>
            </a:r>
            <a:endParaRPr/>
          </a:p>
        </p:txBody>
      </p:sp>
      <p:pic>
        <p:nvPicPr>
          <p:cNvPr id="113" name="Google Shape;113;p19"/>
          <p:cNvPicPr preferRelativeResize="0"/>
          <p:nvPr/>
        </p:nvPicPr>
        <p:blipFill>
          <a:blip r:embed="rId3">
            <a:alphaModFix/>
          </a:blip>
          <a:stretch>
            <a:fillRect/>
          </a:stretch>
        </p:blipFill>
        <p:spPr>
          <a:xfrm>
            <a:off x="7485525" y="97727"/>
            <a:ext cx="1549624" cy="2754852"/>
          </a:xfrm>
          <a:prstGeom prst="rect">
            <a:avLst/>
          </a:prstGeom>
          <a:noFill/>
          <a:ln>
            <a:noFill/>
          </a:ln>
        </p:spPr>
      </p:pic>
      <p:pic>
        <p:nvPicPr>
          <p:cNvPr id="114" name="Google Shape;114;p19"/>
          <p:cNvPicPr preferRelativeResize="0"/>
          <p:nvPr/>
        </p:nvPicPr>
        <p:blipFill>
          <a:blip r:embed="rId4">
            <a:alphaModFix/>
          </a:blip>
          <a:stretch>
            <a:fillRect/>
          </a:stretch>
        </p:blipFill>
        <p:spPr>
          <a:xfrm rot="445166">
            <a:off x="7199788" y="2579275"/>
            <a:ext cx="1696425" cy="2261900"/>
          </a:xfrm>
          <a:prstGeom prst="rect">
            <a:avLst/>
          </a:prstGeom>
          <a:noFill/>
          <a:ln>
            <a:noFill/>
          </a:ln>
        </p:spPr>
      </p:pic>
      <p:sp>
        <p:nvSpPr>
          <p:cNvPr id="115" name="Google Shape;115;p19"/>
          <p:cNvSpPr txBox="1"/>
          <p:nvPr/>
        </p:nvSpPr>
        <p:spPr>
          <a:xfrm>
            <a:off x="5215450" y="1521400"/>
            <a:ext cx="2187000" cy="353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lt2"/>
                </a:solidFill>
                <a:latin typeface="Roboto"/>
                <a:ea typeface="Roboto"/>
                <a:cs typeface="Roboto"/>
                <a:sym typeface="Roboto"/>
              </a:rPr>
              <a:t>Side activities:</a:t>
            </a:r>
            <a:endParaRPr sz="1800">
              <a:solidFill>
                <a:schemeClr val="lt2"/>
              </a:solidFill>
              <a:latin typeface="Roboto"/>
              <a:ea typeface="Roboto"/>
              <a:cs typeface="Roboto"/>
              <a:sym typeface="Roboto"/>
            </a:endParaRPr>
          </a:p>
          <a:p>
            <a:pPr indent="-342900" lvl="0" marL="457200" rtl="0" algn="l">
              <a:lnSpc>
                <a:spcPct val="115000"/>
              </a:lnSpc>
              <a:spcBef>
                <a:spcPts val="1600"/>
              </a:spcBef>
              <a:spcAft>
                <a:spcPts val="0"/>
              </a:spcAft>
              <a:buClr>
                <a:schemeClr val="lt2"/>
              </a:buClr>
              <a:buSzPts val="1800"/>
              <a:buFont typeface="Roboto"/>
              <a:buChar char="-"/>
            </a:pPr>
            <a:r>
              <a:rPr lang="en" sz="1800">
                <a:solidFill>
                  <a:schemeClr val="lt2"/>
                </a:solidFill>
                <a:latin typeface="Roboto"/>
                <a:ea typeface="Roboto"/>
                <a:cs typeface="Roboto"/>
                <a:sym typeface="Roboto"/>
              </a:rPr>
              <a:t>amazing meals</a:t>
            </a:r>
            <a:endParaRPr sz="1800">
              <a:solidFill>
                <a:schemeClr val="lt2"/>
              </a:solidFill>
              <a:latin typeface="Roboto"/>
              <a:ea typeface="Roboto"/>
              <a:cs typeface="Roboto"/>
              <a:sym typeface="Roboto"/>
            </a:endParaRPr>
          </a:p>
          <a:p>
            <a:pPr indent="-342900" lvl="0" marL="457200" rtl="0" algn="l">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getting to know tapas culture and ”wine tasting”</a:t>
            </a:r>
            <a:endParaRPr sz="1800">
              <a:solidFill>
                <a:schemeClr val="lt2"/>
              </a:solidFill>
              <a:latin typeface="Roboto"/>
              <a:ea typeface="Roboto"/>
              <a:cs typeface="Roboto"/>
              <a:sym typeface="Roboto"/>
            </a:endParaRPr>
          </a:p>
          <a:p>
            <a:pPr indent="-342900" lvl="0" marL="457200" rtl="0" algn="l">
              <a:lnSpc>
                <a:spcPct val="115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boat tour in Ebro river</a:t>
            </a:r>
            <a:endParaRPr sz="1800">
              <a:solidFill>
                <a:schemeClr val="lt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471900" y="1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Kisakeskus </a:t>
            </a:r>
            <a:r>
              <a:rPr lang="en" sz="1400"/>
              <a:t>- June 2019</a:t>
            </a:r>
            <a:endParaRPr sz="1400"/>
          </a:p>
        </p:txBody>
      </p:sp>
      <p:sp>
        <p:nvSpPr>
          <p:cNvPr id="121" name="Google Shape;121;p20"/>
          <p:cNvSpPr txBox="1"/>
          <p:nvPr>
            <p:ph idx="1" type="body"/>
          </p:nvPr>
        </p:nvSpPr>
        <p:spPr>
          <a:xfrm>
            <a:off x="471900" y="1017350"/>
            <a:ext cx="8222100" cy="361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Camp was divided into three Modules:</a:t>
            </a:r>
            <a:endParaRPr/>
          </a:p>
          <a:p>
            <a:pPr indent="-342900" lvl="0" marL="457200" rtl="0" algn="l">
              <a:spcBef>
                <a:spcPts val="1600"/>
              </a:spcBef>
              <a:spcAft>
                <a:spcPts val="0"/>
              </a:spcAft>
              <a:buSzPts val="1800"/>
              <a:buAutoNum type="arabicPeriod"/>
            </a:pPr>
            <a:r>
              <a:rPr lang="en"/>
              <a:t>Leading and group </a:t>
            </a:r>
            <a:endParaRPr/>
          </a:p>
          <a:p>
            <a:pPr indent="0" lvl="0" marL="0" rtl="0" algn="l">
              <a:spcBef>
                <a:spcPts val="1600"/>
              </a:spcBef>
              <a:spcAft>
                <a:spcPts val="0"/>
              </a:spcAft>
              <a:buNone/>
            </a:pPr>
            <a:r>
              <a:rPr lang="en"/>
              <a:t>management skills</a:t>
            </a:r>
            <a:endParaRPr/>
          </a:p>
          <a:p>
            <a:pPr indent="-342900" lvl="0" marL="457200" rtl="0" algn="l">
              <a:spcBef>
                <a:spcPts val="1600"/>
              </a:spcBef>
              <a:spcAft>
                <a:spcPts val="0"/>
              </a:spcAft>
              <a:buSzPts val="1800"/>
              <a:buAutoNum type="arabicPeriod"/>
            </a:pPr>
            <a:r>
              <a:rPr lang="en"/>
              <a:t>Grassroots Sport </a:t>
            </a:r>
            <a:endParaRPr/>
          </a:p>
          <a:p>
            <a:pPr indent="0" lvl="0" marL="0" rtl="0" algn="l">
              <a:spcBef>
                <a:spcPts val="1600"/>
              </a:spcBef>
              <a:spcAft>
                <a:spcPts val="0"/>
              </a:spcAft>
              <a:buNone/>
            </a:pPr>
            <a:r>
              <a:rPr lang="en"/>
              <a:t>Event Organization</a:t>
            </a:r>
            <a:endParaRPr/>
          </a:p>
          <a:p>
            <a:pPr indent="-342900" lvl="0" marL="457200" rtl="0" algn="l">
              <a:spcBef>
                <a:spcPts val="1600"/>
              </a:spcBef>
              <a:spcAft>
                <a:spcPts val="0"/>
              </a:spcAft>
              <a:buSzPts val="1800"/>
              <a:buAutoNum type="arabicPeriod"/>
            </a:pPr>
            <a:r>
              <a:rPr lang="en"/>
              <a:t>Networking and </a:t>
            </a:r>
            <a:endParaRPr/>
          </a:p>
          <a:p>
            <a:pPr indent="0" lvl="0" marL="0" rtl="0" algn="l">
              <a:spcBef>
                <a:spcPts val="1600"/>
              </a:spcBef>
              <a:spcAft>
                <a:spcPts val="1600"/>
              </a:spcAft>
              <a:buNone/>
            </a:pPr>
            <a:r>
              <a:rPr lang="en"/>
              <a:t>Public communication</a:t>
            </a:r>
            <a:endParaRPr/>
          </a:p>
        </p:txBody>
      </p:sp>
      <p:pic>
        <p:nvPicPr>
          <p:cNvPr id="122" name="Google Shape;122;p20"/>
          <p:cNvPicPr preferRelativeResize="0"/>
          <p:nvPr/>
        </p:nvPicPr>
        <p:blipFill>
          <a:blip r:embed="rId3">
            <a:alphaModFix/>
          </a:blip>
          <a:stretch>
            <a:fillRect/>
          </a:stretch>
        </p:blipFill>
        <p:spPr>
          <a:xfrm rot="338589">
            <a:off x="5391225" y="-5626"/>
            <a:ext cx="3736553" cy="1865869"/>
          </a:xfrm>
          <a:prstGeom prst="rect">
            <a:avLst/>
          </a:prstGeom>
          <a:noFill/>
          <a:ln>
            <a:noFill/>
          </a:ln>
        </p:spPr>
      </p:pic>
      <p:pic>
        <p:nvPicPr>
          <p:cNvPr id="123" name="Google Shape;123;p20" title="VID-20190614-WA0002.mp4">
            <a:hlinkClick r:id="rId4"/>
          </p:cNvPr>
          <p:cNvPicPr preferRelativeResize="0"/>
          <p:nvPr/>
        </p:nvPicPr>
        <p:blipFill>
          <a:blip r:embed="rId5">
            <a:alphaModFix/>
          </a:blip>
          <a:stretch>
            <a:fillRect/>
          </a:stretch>
        </p:blipFill>
        <p:spPr>
          <a:xfrm>
            <a:off x="3253478" y="1466638"/>
            <a:ext cx="1887850" cy="3335224"/>
          </a:xfrm>
          <a:prstGeom prst="rect">
            <a:avLst/>
          </a:prstGeom>
          <a:noFill/>
          <a:ln>
            <a:noFill/>
          </a:ln>
        </p:spPr>
      </p:pic>
      <p:sp>
        <p:nvSpPr>
          <p:cNvPr id="124" name="Google Shape;124;p20"/>
          <p:cNvSpPr txBox="1"/>
          <p:nvPr/>
        </p:nvSpPr>
        <p:spPr>
          <a:xfrm>
            <a:off x="5192950" y="1822800"/>
            <a:ext cx="3736500" cy="3221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lt2"/>
                </a:solidFill>
                <a:latin typeface="Roboto"/>
                <a:ea typeface="Roboto"/>
                <a:cs typeface="Roboto"/>
                <a:sym typeface="Roboto"/>
              </a:rPr>
              <a:t>Side activities:</a:t>
            </a:r>
            <a:endParaRPr sz="1800">
              <a:solidFill>
                <a:schemeClr val="lt2"/>
              </a:solidFill>
              <a:latin typeface="Roboto"/>
              <a:ea typeface="Roboto"/>
              <a:cs typeface="Roboto"/>
              <a:sym typeface="Roboto"/>
            </a:endParaRPr>
          </a:p>
          <a:p>
            <a:pPr indent="-342900" lvl="0" marL="457200" rtl="0" algn="l">
              <a:lnSpc>
                <a:spcPct val="100000"/>
              </a:lnSpc>
              <a:spcBef>
                <a:spcPts val="800"/>
              </a:spcBef>
              <a:spcAft>
                <a:spcPts val="0"/>
              </a:spcAft>
              <a:buClr>
                <a:schemeClr val="lt2"/>
              </a:buClr>
              <a:buSzPts val="1800"/>
              <a:buFont typeface="Roboto"/>
              <a:buChar char="-"/>
            </a:pPr>
            <a:r>
              <a:rPr lang="en" sz="1800">
                <a:solidFill>
                  <a:schemeClr val="lt2"/>
                </a:solidFill>
                <a:latin typeface="Roboto"/>
                <a:ea typeface="Roboto"/>
                <a:cs typeface="Roboto"/>
                <a:sym typeface="Roboto"/>
              </a:rPr>
              <a:t>Paddling </a:t>
            </a:r>
            <a:endParaRPr sz="1800">
              <a:solidFill>
                <a:schemeClr val="lt2"/>
              </a:solidFill>
              <a:latin typeface="Roboto"/>
              <a:ea typeface="Roboto"/>
              <a:cs typeface="Roboto"/>
              <a:sym typeface="Roboto"/>
            </a:endParaRPr>
          </a:p>
          <a:p>
            <a:pPr indent="-342900" lvl="0" marL="457200" rtl="0" algn="l">
              <a:lnSpc>
                <a:spcPct val="100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Smoke sauna and swimming</a:t>
            </a:r>
            <a:endParaRPr sz="1800">
              <a:solidFill>
                <a:schemeClr val="lt2"/>
              </a:solidFill>
              <a:latin typeface="Roboto"/>
              <a:ea typeface="Roboto"/>
              <a:cs typeface="Roboto"/>
              <a:sym typeface="Roboto"/>
            </a:endParaRPr>
          </a:p>
          <a:p>
            <a:pPr indent="-342900" lvl="0" marL="457200" rtl="0" algn="l">
              <a:lnSpc>
                <a:spcPct val="100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Orienteering in the woods</a:t>
            </a:r>
            <a:endParaRPr sz="1800">
              <a:solidFill>
                <a:schemeClr val="lt2"/>
              </a:solidFill>
              <a:latin typeface="Roboto"/>
              <a:ea typeface="Roboto"/>
              <a:cs typeface="Roboto"/>
              <a:sym typeface="Roboto"/>
            </a:endParaRPr>
          </a:p>
          <a:p>
            <a:pPr indent="-342900" lvl="0" marL="457200" rtl="0" algn="l">
              <a:lnSpc>
                <a:spcPct val="100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Indoor climbing</a:t>
            </a:r>
            <a:endParaRPr sz="1800">
              <a:solidFill>
                <a:schemeClr val="lt2"/>
              </a:solidFill>
              <a:latin typeface="Roboto"/>
              <a:ea typeface="Roboto"/>
              <a:cs typeface="Roboto"/>
              <a:sym typeface="Roboto"/>
            </a:endParaRPr>
          </a:p>
          <a:p>
            <a:pPr indent="-342900" lvl="0" marL="457200" rtl="0" algn="l">
              <a:lnSpc>
                <a:spcPct val="100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Archery</a:t>
            </a:r>
            <a:endParaRPr sz="1800">
              <a:solidFill>
                <a:schemeClr val="lt2"/>
              </a:solidFill>
              <a:latin typeface="Roboto"/>
              <a:ea typeface="Roboto"/>
              <a:cs typeface="Roboto"/>
              <a:sym typeface="Roboto"/>
            </a:endParaRPr>
          </a:p>
          <a:p>
            <a:pPr indent="-342900" lvl="0" marL="457200" rtl="0" algn="l">
              <a:lnSpc>
                <a:spcPct val="100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Visitation to Fiskars (small village full of artisans, crafts and design)</a:t>
            </a:r>
            <a:endParaRPr sz="1800">
              <a:solidFill>
                <a:schemeClr val="lt2"/>
              </a:solidFill>
              <a:latin typeface="Roboto"/>
              <a:ea typeface="Roboto"/>
              <a:cs typeface="Roboto"/>
              <a:sym typeface="Roboto"/>
            </a:endParaRPr>
          </a:p>
          <a:p>
            <a:pPr indent="-342900" lvl="0" marL="457200" rtl="0" algn="l">
              <a:lnSpc>
                <a:spcPct val="100000"/>
              </a:lnSpc>
              <a:spcBef>
                <a:spcPts val="0"/>
              </a:spcBef>
              <a:spcAft>
                <a:spcPts val="0"/>
              </a:spcAft>
              <a:buClr>
                <a:schemeClr val="lt2"/>
              </a:buClr>
              <a:buSzPts val="1800"/>
              <a:buFont typeface="Roboto"/>
              <a:buChar char="-"/>
            </a:pPr>
            <a:r>
              <a:rPr lang="en" sz="1800">
                <a:solidFill>
                  <a:schemeClr val="lt2"/>
                </a:solidFill>
                <a:latin typeface="Roboto"/>
                <a:ea typeface="Roboto"/>
                <a:cs typeface="Roboto"/>
                <a:sym typeface="Roboto"/>
              </a:rPr>
              <a:t>TUL100 theatre gala</a:t>
            </a:r>
            <a:endParaRPr sz="1800">
              <a:solidFill>
                <a:schemeClr val="lt2"/>
              </a:solidFill>
              <a:latin typeface="Roboto"/>
              <a:ea typeface="Roboto"/>
              <a:cs typeface="Roboto"/>
              <a:sym typeface="Roboto"/>
            </a:endParaRPr>
          </a:p>
          <a:p>
            <a:pPr indent="0" lvl="0" marL="0" rtl="0" algn="l">
              <a:lnSpc>
                <a:spcPct val="115000"/>
              </a:lnSpc>
              <a:spcBef>
                <a:spcPts val="800"/>
              </a:spcBef>
              <a:spcAft>
                <a:spcPts val="1600"/>
              </a:spcAft>
              <a:buNone/>
            </a:pPr>
            <a:r>
              <a:t/>
            </a:r>
            <a:endParaRPr sz="1800">
              <a:solidFill>
                <a:schemeClr val="lt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471900" y="116650"/>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Rome </a:t>
            </a:r>
            <a:r>
              <a:rPr lang="en" sz="1400"/>
              <a:t>-October 2019 (during CSIT 41st congress)</a:t>
            </a:r>
            <a:endParaRPr sz="1400"/>
          </a:p>
        </p:txBody>
      </p:sp>
      <p:sp>
        <p:nvSpPr>
          <p:cNvPr id="130" name="Google Shape;130;p21"/>
          <p:cNvSpPr txBox="1"/>
          <p:nvPr>
            <p:ph idx="1" type="body"/>
          </p:nvPr>
        </p:nvSpPr>
        <p:spPr>
          <a:xfrm>
            <a:off x="1102875" y="1124675"/>
            <a:ext cx="5156400" cy="3465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Presented our organizations project ideas (what we created in Learning by doing -phase). People from CSIT committee evaluated these ideas and gave us some tips.</a:t>
            </a:r>
            <a:endParaRPr/>
          </a:p>
          <a:p>
            <a:pPr indent="-342900" lvl="0" marL="457200" rtl="0" algn="l">
              <a:spcBef>
                <a:spcPts val="0"/>
              </a:spcBef>
              <a:spcAft>
                <a:spcPts val="0"/>
              </a:spcAft>
              <a:buSzPts val="1800"/>
              <a:buChar char="-"/>
            </a:pPr>
            <a:r>
              <a:rPr lang="en"/>
              <a:t>We had </a:t>
            </a:r>
            <a:r>
              <a:rPr lang="en"/>
              <a:t>intergenerational dialogue with senior experienced sport leaders (from CSIT and Mamanet)</a:t>
            </a:r>
            <a:endParaRPr/>
          </a:p>
          <a:p>
            <a:pPr indent="-342900" lvl="0" marL="457200" rtl="0" algn="l">
              <a:spcBef>
                <a:spcPts val="0"/>
              </a:spcBef>
              <a:spcAft>
                <a:spcPts val="0"/>
              </a:spcAft>
              <a:buSzPts val="1800"/>
              <a:buChar char="-"/>
            </a:pPr>
            <a:r>
              <a:rPr lang="en"/>
              <a:t>We participated to the 1° World Amateur Sport Forum, named Sport Impacts All. There we presented all the 4 project ideas to audience </a:t>
            </a:r>
            <a:endParaRPr/>
          </a:p>
        </p:txBody>
      </p:sp>
      <p:pic>
        <p:nvPicPr>
          <p:cNvPr id="131" name="Google Shape;131;p21"/>
          <p:cNvPicPr preferRelativeResize="0"/>
          <p:nvPr/>
        </p:nvPicPr>
        <p:blipFill rotWithShape="1">
          <a:blip r:embed="rId3">
            <a:alphaModFix/>
          </a:blip>
          <a:srcRect b="24420" l="7892" r="19764" t="4692"/>
          <a:stretch/>
        </p:blipFill>
        <p:spPr>
          <a:xfrm rot="407077">
            <a:off x="6493051" y="-209572"/>
            <a:ext cx="2707018" cy="1770548"/>
          </a:xfrm>
          <a:prstGeom prst="rect">
            <a:avLst/>
          </a:prstGeom>
          <a:noFill/>
          <a:ln>
            <a:noFill/>
          </a:ln>
        </p:spPr>
      </p:pic>
      <p:pic>
        <p:nvPicPr>
          <p:cNvPr id="132" name="Google Shape;132;p21"/>
          <p:cNvPicPr preferRelativeResize="0"/>
          <p:nvPr/>
        </p:nvPicPr>
        <p:blipFill>
          <a:blip r:embed="rId4">
            <a:alphaModFix/>
          </a:blip>
          <a:stretch>
            <a:fillRect/>
          </a:stretch>
        </p:blipFill>
        <p:spPr>
          <a:xfrm flipH="1" rot="267846">
            <a:off x="-724131" y="1261438"/>
            <a:ext cx="1844114" cy="2458823"/>
          </a:xfrm>
          <a:prstGeom prst="rect">
            <a:avLst/>
          </a:prstGeom>
          <a:noFill/>
          <a:ln>
            <a:noFill/>
          </a:ln>
        </p:spPr>
      </p:pic>
      <p:sp>
        <p:nvSpPr>
          <p:cNvPr id="133" name="Google Shape;133;p21"/>
          <p:cNvSpPr txBox="1"/>
          <p:nvPr/>
        </p:nvSpPr>
        <p:spPr>
          <a:xfrm>
            <a:off x="6713425" y="1764550"/>
            <a:ext cx="2225400" cy="346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lt2"/>
                </a:solidFill>
                <a:latin typeface="Roboto"/>
                <a:ea typeface="Roboto"/>
                <a:cs typeface="Roboto"/>
                <a:sym typeface="Roboto"/>
              </a:rPr>
              <a:t>We also...</a:t>
            </a:r>
            <a:endParaRPr sz="1800">
              <a:solidFill>
                <a:schemeClr val="lt2"/>
              </a:solidFill>
              <a:latin typeface="Roboto"/>
              <a:ea typeface="Roboto"/>
              <a:cs typeface="Roboto"/>
              <a:sym typeface="Roboto"/>
            </a:endParaRPr>
          </a:p>
          <a:p>
            <a:pPr indent="0" lvl="0" marL="0" rtl="0" algn="l">
              <a:lnSpc>
                <a:spcPct val="115000"/>
              </a:lnSpc>
              <a:spcBef>
                <a:spcPts val="1600"/>
              </a:spcBef>
              <a:spcAft>
                <a:spcPts val="0"/>
              </a:spcAft>
              <a:buNone/>
            </a:pPr>
            <a:r>
              <a:rPr lang="en" sz="1800">
                <a:solidFill>
                  <a:schemeClr val="lt2"/>
                </a:solidFill>
                <a:latin typeface="Roboto"/>
                <a:ea typeface="Roboto"/>
                <a:cs typeface="Roboto"/>
                <a:sym typeface="Roboto"/>
              </a:rPr>
              <a:t>-Played MAMANET</a:t>
            </a:r>
            <a:endParaRPr sz="1800">
              <a:solidFill>
                <a:schemeClr val="lt2"/>
              </a:solidFill>
              <a:latin typeface="Roboto"/>
              <a:ea typeface="Roboto"/>
              <a:cs typeface="Roboto"/>
              <a:sym typeface="Roboto"/>
            </a:endParaRPr>
          </a:p>
          <a:p>
            <a:pPr indent="0" lvl="0" marL="0" rtl="0" algn="l">
              <a:lnSpc>
                <a:spcPct val="115000"/>
              </a:lnSpc>
              <a:spcBef>
                <a:spcPts val="1600"/>
              </a:spcBef>
              <a:spcAft>
                <a:spcPts val="0"/>
              </a:spcAft>
              <a:buNone/>
            </a:pPr>
            <a:r>
              <a:rPr lang="en" sz="1800">
                <a:solidFill>
                  <a:schemeClr val="lt2"/>
                </a:solidFill>
                <a:latin typeface="Roboto"/>
                <a:ea typeface="Roboto"/>
                <a:cs typeface="Roboto"/>
                <a:sym typeface="Roboto"/>
              </a:rPr>
              <a:t>-Went to sightseeing in Rome</a:t>
            </a:r>
            <a:endParaRPr sz="1800">
              <a:solidFill>
                <a:schemeClr val="lt2"/>
              </a:solidFill>
              <a:latin typeface="Roboto"/>
              <a:ea typeface="Roboto"/>
              <a:cs typeface="Roboto"/>
              <a:sym typeface="Roboto"/>
            </a:endParaRPr>
          </a:p>
          <a:p>
            <a:pPr indent="0" lvl="0" marL="0" rtl="0" algn="l">
              <a:lnSpc>
                <a:spcPct val="115000"/>
              </a:lnSpc>
              <a:spcBef>
                <a:spcPts val="1600"/>
              </a:spcBef>
              <a:spcAft>
                <a:spcPts val="1600"/>
              </a:spcAft>
              <a:buNone/>
            </a:pPr>
            <a:r>
              <a:rPr lang="en" sz="1800">
                <a:solidFill>
                  <a:schemeClr val="lt2"/>
                </a:solidFill>
                <a:latin typeface="Roboto"/>
                <a:ea typeface="Roboto"/>
                <a:cs typeface="Roboto"/>
                <a:sym typeface="Roboto"/>
              </a:rPr>
              <a:t>-Had amazing dinners (again)</a:t>
            </a:r>
            <a:endParaRPr sz="1800">
              <a:solidFill>
                <a:schemeClr val="lt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