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93" r:id="rId3"/>
    <p:sldId id="258" r:id="rId4"/>
    <p:sldId id="299" r:id="rId5"/>
    <p:sldId id="300" r:id="rId6"/>
    <p:sldId id="298" r:id="rId7"/>
    <p:sldId id="30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72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2FA6CF-520F-4BE7-8E65-6663B4FE488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9B03D74-2F39-4DFA-A34E-23F715F7C68C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400" dirty="0"/>
            <a:t>PROJECT MANAGEMENT </a:t>
          </a:r>
        </a:p>
        <a:p>
          <a:r>
            <a:rPr lang="it-IT" sz="1400" dirty="0"/>
            <a:t>Cosimo Renzi</a:t>
          </a:r>
        </a:p>
      </dgm:t>
    </dgm:pt>
    <dgm:pt modelId="{6E817E56-6227-416F-8129-D5E7E915FFFD}" type="parTrans" cxnId="{D0996A63-7993-4F47-8E3A-A16025D19ED1}">
      <dgm:prSet/>
      <dgm:spPr/>
      <dgm:t>
        <a:bodyPr/>
        <a:lstStyle/>
        <a:p>
          <a:endParaRPr lang="it-IT" sz="1400"/>
        </a:p>
      </dgm:t>
    </dgm:pt>
    <dgm:pt modelId="{52A83C9D-3A27-474F-B02F-82C62BE7E26F}" type="sibTrans" cxnId="{D0996A63-7993-4F47-8E3A-A16025D19ED1}">
      <dgm:prSet/>
      <dgm:spPr/>
      <dgm:t>
        <a:bodyPr/>
        <a:lstStyle/>
        <a:p>
          <a:endParaRPr lang="it-IT" sz="1400"/>
        </a:p>
      </dgm:t>
    </dgm:pt>
    <dgm:pt modelId="{28997F10-AB07-4677-90B4-9117F0D27FAB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400" dirty="0"/>
            <a:t>TRAINERS’ TEAM</a:t>
          </a:r>
        </a:p>
        <a:p>
          <a:r>
            <a:rPr lang="it-IT" sz="1400" dirty="0"/>
            <a:t>Anu Rajajarvi</a:t>
          </a:r>
        </a:p>
        <a:p>
          <a:r>
            <a:rPr lang="it-IT" sz="1400" dirty="0"/>
            <a:t>Riku Ahola</a:t>
          </a:r>
        </a:p>
      </dgm:t>
    </dgm:pt>
    <dgm:pt modelId="{F1C193F3-424D-4346-BE92-D491BB6AF684}" type="parTrans" cxnId="{7011DE91-54F3-46A0-8851-B3A6440EBEB5}">
      <dgm:prSet/>
      <dgm:spPr/>
      <dgm:t>
        <a:bodyPr/>
        <a:lstStyle/>
        <a:p>
          <a:endParaRPr lang="it-IT" sz="1400"/>
        </a:p>
      </dgm:t>
    </dgm:pt>
    <dgm:pt modelId="{D2D7297A-5855-4B32-9518-9074B9DB848D}" type="sibTrans" cxnId="{7011DE91-54F3-46A0-8851-B3A6440EBEB5}">
      <dgm:prSet/>
      <dgm:spPr/>
      <dgm:t>
        <a:bodyPr/>
        <a:lstStyle/>
        <a:p>
          <a:endParaRPr lang="it-IT" sz="1400"/>
        </a:p>
      </dgm:t>
    </dgm:pt>
    <dgm:pt modelId="{52E5D219-7CE5-4A9F-AA94-2C21A3C266C1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400" dirty="0"/>
            <a:t>PEER TRAINERS</a:t>
          </a:r>
        </a:p>
        <a:p>
          <a:r>
            <a:rPr lang="it-IT" sz="1400" dirty="0"/>
            <a:t>Francesco Molea</a:t>
          </a:r>
        </a:p>
        <a:p>
          <a:r>
            <a:rPr lang="it-IT" sz="1400" dirty="0"/>
            <a:t>Taija Luoma</a:t>
          </a:r>
        </a:p>
        <a:p>
          <a:r>
            <a:rPr lang="it-IT" sz="1400" dirty="0"/>
            <a:t>Alba Galliano</a:t>
          </a:r>
        </a:p>
        <a:p>
          <a:r>
            <a:rPr lang="it-IT" sz="1400" dirty="0"/>
            <a:t>Mikk Meerents</a:t>
          </a:r>
        </a:p>
      </dgm:t>
    </dgm:pt>
    <dgm:pt modelId="{2EC545D9-6D5A-4714-A048-908025BB5F2E}" type="parTrans" cxnId="{6487F229-A43B-44C1-ADFC-5C37B91FA6B4}">
      <dgm:prSet/>
      <dgm:spPr/>
      <dgm:t>
        <a:bodyPr/>
        <a:lstStyle/>
        <a:p>
          <a:endParaRPr lang="it-IT" sz="1400"/>
        </a:p>
      </dgm:t>
    </dgm:pt>
    <dgm:pt modelId="{E639497A-416C-485E-96AE-D5EDDA0166EC}" type="sibTrans" cxnId="{6487F229-A43B-44C1-ADFC-5C37B91FA6B4}">
      <dgm:prSet/>
      <dgm:spPr/>
      <dgm:t>
        <a:bodyPr/>
        <a:lstStyle/>
        <a:p>
          <a:endParaRPr lang="it-IT" sz="1400"/>
        </a:p>
      </dgm:t>
    </dgm:pt>
    <dgm:pt modelId="{C5B78BBA-9241-4790-8ADC-B92489340443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400" dirty="0"/>
            <a:t>NATIONAL COORDINATORS</a:t>
          </a:r>
        </a:p>
        <a:p>
          <a:r>
            <a:rPr lang="it-IT" sz="1400" dirty="0"/>
            <a:t>Jarkko Tenkula (TUL)</a:t>
          </a:r>
        </a:p>
        <a:p>
          <a:r>
            <a:rPr lang="it-IT" sz="1400" dirty="0"/>
            <a:t>Roberto Vecchione (AICS)</a:t>
          </a:r>
        </a:p>
        <a:p>
          <a:r>
            <a:rPr lang="it-IT" sz="1400" dirty="0"/>
            <a:t>Joan Guell (UCEC)</a:t>
          </a:r>
        </a:p>
        <a:p>
          <a:r>
            <a:rPr lang="it-IT" sz="1400" dirty="0"/>
            <a:t>Alexsander Tammert (KALEV)</a:t>
          </a:r>
        </a:p>
        <a:p>
          <a:r>
            <a:rPr lang="it-IT" sz="1400" dirty="0"/>
            <a:t>Dario Jagic (HLA)</a:t>
          </a:r>
        </a:p>
      </dgm:t>
    </dgm:pt>
    <dgm:pt modelId="{DDB459F1-12BC-4DB6-B149-62519EB7B3F3}" type="parTrans" cxnId="{2A147FFE-CE19-493E-8E69-34C291EADBF3}">
      <dgm:prSet/>
      <dgm:spPr/>
      <dgm:t>
        <a:bodyPr/>
        <a:lstStyle/>
        <a:p>
          <a:endParaRPr lang="it-IT" sz="1400"/>
        </a:p>
      </dgm:t>
    </dgm:pt>
    <dgm:pt modelId="{3B2274C1-3919-4B41-9061-50E3E1AA7BCB}" type="sibTrans" cxnId="{2A147FFE-CE19-493E-8E69-34C291EADBF3}">
      <dgm:prSet/>
      <dgm:spPr/>
      <dgm:t>
        <a:bodyPr/>
        <a:lstStyle/>
        <a:p>
          <a:endParaRPr lang="it-IT" sz="1400"/>
        </a:p>
      </dgm:t>
    </dgm:pt>
    <dgm:pt modelId="{94D72C0D-8275-4B10-B9F4-C367CB5225E2}" type="pres">
      <dgm:prSet presAssocID="{722FA6CF-520F-4BE7-8E65-6663B4FE488E}" presName="cycle" presStyleCnt="0">
        <dgm:presLayoutVars>
          <dgm:dir/>
          <dgm:resizeHandles val="exact"/>
        </dgm:presLayoutVars>
      </dgm:prSet>
      <dgm:spPr/>
    </dgm:pt>
    <dgm:pt modelId="{54DFC0C5-2953-4795-AB83-E3248EF97D08}" type="pres">
      <dgm:prSet presAssocID="{09B03D74-2F39-4DFA-A34E-23F715F7C68C}" presName="node" presStyleLbl="node1" presStyleIdx="0" presStyleCnt="4">
        <dgm:presLayoutVars>
          <dgm:bulletEnabled val="1"/>
        </dgm:presLayoutVars>
      </dgm:prSet>
      <dgm:spPr/>
    </dgm:pt>
    <dgm:pt modelId="{AF6ADAD9-84C5-4B3A-A886-5E972A2407CA}" type="pres">
      <dgm:prSet presAssocID="{09B03D74-2F39-4DFA-A34E-23F715F7C68C}" presName="spNode" presStyleCnt="0"/>
      <dgm:spPr/>
    </dgm:pt>
    <dgm:pt modelId="{24FDD9A2-3D07-4F86-8F45-03B990DF628A}" type="pres">
      <dgm:prSet presAssocID="{52A83C9D-3A27-474F-B02F-82C62BE7E26F}" presName="sibTrans" presStyleLbl="sibTrans1D1" presStyleIdx="0" presStyleCnt="4"/>
      <dgm:spPr/>
    </dgm:pt>
    <dgm:pt modelId="{066A716A-3E1F-42C7-8943-3533293610C9}" type="pres">
      <dgm:prSet presAssocID="{28997F10-AB07-4677-90B4-9117F0D27FAB}" presName="node" presStyleLbl="node1" presStyleIdx="1" presStyleCnt="4">
        <dgm:presLayoutVars>
          <dgm:bulletEnabled val="1"/>
        </dgm:presLayoutVars>
      </dgm:prSet>
      <dgm:spPr/>
    </dgm:pt>
    <dgm:pt modelId="{64672F9B-38A0-4BD8-A5F7-9626DB93EFEF}" type="pres">
      <dgm:prSet presAssocID="{28997F10-AB07-4677-90B4-9117F0D27FAB}" presName="spNode" presStyleCnt="0"/>
      <dgm:spPr/>
    </dgm:pt>
    <dgm:pt modelId="{28DC63A5-F67B-4B13-AB04-EC1C00ED0459}" type="pres">
      <dgm:prSet presAssocID="{D2D7297A-5855-4B32-9518-9074B9DB848D}" presName="sibTrans" presStyleLbl="sibTrans1D1" presStyleIdx="1" presStyleCnt="4"/>
      <dgm:spPr/>
    </dgm:pt>
    <dgm:pt modelId="{78F9CD53-11A1-432A-A3FE-EE9AB3CC9618}" type="pres">
      <dgm:prSet presAssocID="{52E5D219-7CE5-4A9F-AA94-2C21A3C266C1}" presName="node" presStyleLbl="node1" presStyleIdx="2" presStyleCnt="4" custScaleX="119610" custScaleY="130784">
        <dgm:presLayoutVars>
          <dgm:bulletEnabled val="1"/>
        </dgm:presLayoutVars>
      </dgm:prSet>
      <dgm:spPr/>
    </dgm:pt>
    <dgm:pt modelId="{2C1BC641-A14A-40E1-83AD-7CAAC7386974}" type="pres">
      <dgm:prSet presAssocID="{52E5D219-7CE5-4A9F-AA94-2C21A3C266C1}" presName="spNode" presStyleCnt="0"/>
      <dgm:spPr/>
    </dgm:pt>
    <dgm:pt modelId="{027EEC5F-2D11-401A-BB08-DF75E81E984F}" type="pres">
      <dgm:prSet presAssocID="{E639497A-416C-485E-96AE-D5EDDA0166EC}" presName="sibTrans" presStyleLbl="sibTrans1D1" presStyleIdx="2" presStyleCnt="4"/>
      <dgm:spPr/>
    </dgm:pt>
    <dgm:pt modelId="{03E52F4D-3134-40B0-A7B6-111FBA3BD0DF}" type="pres">
      <dgm:prSet presAssocID="{C5B78BBA-9241-4790-8ADC-B92489340443}" presName="node" presStyleLbl="node1" presStyleIdx="3" presStyleCnt="4" custScaleX="140315" custScaleY="145547" custRadScaleRad="126931" custRadScaleInc="0">
        <dgm:presLayoutVars>
          <dgm:bulletEnabled val="1"/>
        </dgm:presLayoutVars>
      </dgm:prSet>
      <dgm:spPr/>
    </dgm:pt>
    <dgm:pt modelId="{94A2FB47-078F-4B0A-A702-08E16C614CFC}" type="pres">
      <dgm:prSet presAssocID="{C5B78BBA-9241-4790-8ADC-B92489340443}" presName="spNode" presStyleCnt="0"/>
      <dgm:spPr/>
    </dgm:pt>
    <dgm:pt modelId="{5B958426-A889-4777-9383-AEA3198D8A81}" type="pres">
      <dgm:prSet presAssocID="{3B2274C1-3919-4B41-9061-50E3E1AA7BCB}" presName="sibTrans" presStyleLbl="sibTrans1D1" presStyleIdx="3" presStyleCnt="4"/>
      <dgm:spPr/>
    </dgm:pt>
  </dgm:ptLst>
  <dgm:cxnLst>
    <dgm:cxn modelId="{74E0DF00-9A16-4670-82A9-698DF7968467}" type="presOf" srcId="{C5B78BBA-9241-4790-8ADC-B92489340443}" destId="{03E52F4D-3134-40B0-A7B6-111FBA3BD0DF}" srcOrd="0" destOrd="0" presId="urn:microsoft.com/office/officeart/2005/8/layout/cycle6"/>
    <dgm:cxn modelId="{12380207-0035-4A2E-87A9-FEB9E2AC86F8}" type="presOf" srcId="{52E5D219-7CE5-4A9F-AA94-2C21A3C266C1}" destId="{78F9CD53-11A1-432A-A3FE-EE9AB3CC9618}" srcOrd="0" destOrd="0" presId="urn:microsoft.com/office/officeart/2005/8/layout/cycle6"/>
    <dgm:cxn modelId="{6487F229-A43B-44C1-ADFC-5C37B91FA6B4}" srcId="{722FA6CF-520F-4BE7-8E65-6663B4FE488E}" destId="{52E5D219-7CE5-4A9F-AA94-2C21A3C266C1}" srcOrd="2" destOrd="0" parTransId="{2EC545D9-6D5A-4714-A048-908025BB5F2E}" sibTransId="{E639497A-416C-485E-96AE-D5EDDA0166EC}"/>
    <dgm:cxn modelId="{4304A735-E097-4765-AC4F-47CBEA839A31}" type="presOf" srcId="{09B03D74-2F39-4DFA-A34E-23F715F7C68C}" destId="{54DFC0C5-2953-4795-AB83-E3248EF97D08}" srcOrd="0" destOrd="0" presId="urn:microsoft.com/office/officeart/2005/8/layout/cycle6"/>
    <dgm:cxn modelId="{E49A433B-F7F3-43BC-B820-03F8A333DE08}" type="presOf" srcId="{D2D7297A-5855-4B32-9518-9074B9DB848D}" destId="{28DC63A5-F67B-4B13-AB04-EC1C00ED0459}" srcOrd="0" destOrd="0" presId="urn:microsoft.com/office/officeart/2005/8/layout/cycle6"/>
    <dgm:cxn modelId="{D0996A63-7993-4F47-8E3A-A16025D19ED1}" srcId="{722FA6CF-520F-4BE7-8E65-6663B4FE488E}" destId="{09B03D74-2F39-4DFA-A34E-23F715F7C68C}" srcOrd="0" destOrd="0" parTransId="{6E817E56-6227-416F-8129-D5E7E915FFFD}" sibTransId="{52A83C9D-3A27-474F-B02F-82C62BE7E26F}"/>
    <dgm:cxn modelId="{7011DE91-54F3-46A0-8851-B3A6440EBEB5}" srcId="{722FA6CF-520F-4BE7-8E65-6663B4FE488E}" destId="{28997F10-AB07-4677-90B4-9117F0D27FAB}" srcOrd="1" destOrd="0" parTransId="{F1C193F3-424D-4346-BE92-D491BB6AF684}" sibTransId="{D2D7297A-5855-4B32-9518-9074B9DB848D}"/>
    <dgm:cxn modelId="{7ED013A8-A133-4B23-8D91-350B62DE23E6}" type="presOf" srcId="{28997F10-AB07-4677-90B4-9117F0D27FAB}" destId="{066A716A-3E1F-42C7-8943-3533293610C9}" srcOrd="0" destOrd="0" presId="urn:microsoft.com/office/officeart/2005/8/layout/cycle6"/>
    <dgm:cxn modelId="{2F1EDEB3-6DB8-4987-AA48-17E780EFAC3C}" type="presOf" srcId="{722FA6CF-520F-4BE7-8E65-6663B4FE488E}" destId="{94D72C0D-8275-4B10-B9F4-C367CB5225E2}" srcOrd="0" destOrd="0" presId="urn:microsoft.com/office/officeart/2005/8/layout/cycle6"/>
    <dgm:cxn modelId="{C9E650B4-06C3-4D85-A8DC-219C27790FB1}" type="presOf" srcId="{3B2274C1-3919-4B41-9061-50E3E1AA7BCB}" destId="{5B958426-A889-4777-9383-AEA3198D8A81}" srcOrd="0" destOrd="0" presId="urn:microsoft.com/office/officeart/2005/8/layout/cycle6"/>
    <dgm:cxn modelId="{3F00CFB5-0215-4197-AF9F-C0B5343742A1}" type="presOf" srcId="{52A83C9D-3A27-474F-B02F-82C62BE7E26F}" destId="{24FDD9A2-3D07-4F86-8F45-03B990DF628A}" srcOrd="0" destOrd="0" presId="urn:microsoft.com/office/officeart/2005/8/layout/cycle6"/>
    <dgm:cxn modelId="{DA23F3BA-E8FA-4A98-8533-A1C2443D70DB}" type="presOf" srcId="{E639497A-416C-485E-96AE-D5EDDA0166EC}" destId="{027EEC5F-2D11-401A-BB08-DF75E81E984F}" srcOrd="0" destOrd="0" presId="urn:microsoft.com/office/officeart/2005/8/layout/cycle6"/>
    <dgm:cxn modelId="{2A147FFE-CE19-493E-8E69-34C291EADBF3}" srcId="{722FA6CF-520F-4BE7-8E65-6663B4FE488E}" destId="{C5B78BBA-9241-4790-8ADC-B92489340443}" srcOrd="3" destOrd="0" parTransId="{DDB459F1-12BC-4DB6-B149-62519EB7B3F3}" sibTransId="{3B2274C1-3919-4B41-9061-50E3E1AA7BCB}"/>
    <dgm:cxn modelId="{96AF61F3-8DB0-43DF-BAA7-7F5656BA2040}" type="presParOf" srcId="{94D72C0D-8275-4B10-B9F4-C367CB5225E2}" destId="{54DFC0C5-2953-4795-AB83-E3248EF97D08}" srcOrd="0" destOrd="0" presId="urn:microsoft.com/office/officeart/2005/8/layout/cycle6"/>
    <dgm:cxn modelId="{37E3E483-9AB5-4D75-AB32-E7D78E612BA5}" type="presParOf" srcId="{94D72C0D-8275-4B10-B9F4-C367CB5225E2}" destId="{AF6ADAD9-84C5-4B3A-A886-5E972A2407CA}" srcOrd="1" destOrd="0" presId="urn:microsoft.com/office/officeart/2005/8/layout/cycle6"/>
    <dgm:cxn modelId="{56F352C0-6A96-49D3-954D-2B91E694E912}" type="presParOf" srcId="{94D72C0D-8275-4B10-B9F4-C367CB5225E2}" destId="{24FDD9A2-3D07-4F86-8F45-03B990DF628A}" srcOrd="2" destOrd="0" presId="urn:microsoft.com/office/officeart/2005/8/layout/cycle6"/>
    <dgm:cxn modelId="{CE97A8AC-5157-404A-AC2B-3F1ADDE2CA35}" type="presParOf" srcId="{94D72C0D-8275-4B10-B9F4-C367CB5225E2}" destId="{066A716A-3E1F-42C7-8943-3533293610C9}" srcOrd="3" destOrd="0" presId="urn:microsoft.com/office/officeart/2005/8/layout/cycle6"/>
    <dgm:cxn modelId="{29998AF5-5B9B-466D-9AB8-6BF154685F87}" type="presParOf" srcId="{94D72C0D-8275-4B10-B9F4-C367CB5225E2}" destId="{64672F9B-38A0-4BD8-A5F7-9626DB93EFEF}" srcOrd="4" destOrd="0" presId="urn:microsoft.com/office/officeart/2005/8/layout/cycle6"/>
    <dgm:cxn modelId="{BFEA4055-58E6-47EF-92B2-A592F4AF52DF}" type="presParOf" srcId="{94D72C0D-8275-4B10-B9F4-C367CB5225E2}" destId="{28DC63A5-F67B-4B13-AB04-EC1C00ED0459}" srcOrd="5" destOrd="0" presId="urn:microsoft.com/office/officeart/2005/8/layout/cycle6"/>
    <dgm:cxn modelId="{3FF371E7-1A6A-45E3-8B1F-91E309AB199D}" type="presParOf" srcId="{94D72C0D-8275-4B10-B9F4-C367CB5225E2}" destId="{78F9CD53-11A1-432A-A3FE-EE9AB3CC9618}" srcOrd="6" destOrd="0" presId="urn:microsoft.com/office/officeart/2005/8/layout/cycle6"/>
    <dgm:cxn modelId="{5D7FF146-0EE6-4B33-AC05-AFBEB4AEC8C6}" type="presParOf" srcId="{94D72C0D-8275-4B10-B9F4-C367CB5225E2}" destId="{2C1BC641-A14A-40E1-83AD-7CAAC7386974}" srcOrd="7" destOrd="0" presId="urn:microsoft.com/office/officeart/2005/8/layout/cycle6"/>
    <dgm:cxn modelId="{D962BE53-5C53-4966-B250-D02FB8138D31}" type="presParOf" srcId="{94D72C0D-8275-4B10-B9F4-C367CB5225E2}" destId="{027EEC5F-2D11-401A-BB08-DF75E81E984F}" srcOrd="8" destOrd="0" presId="urn:microsoft.com/office/officeart/2005/8/layout/cycle6"/>
    <dgm:cxn modelId="{F167F532-BD02-4EF7-AA1C-C73D82DEAFCF}" type="presParOf" srcId="{94D72C0D-8275-4B10-B9F4-C367CB5225E2}" destId="{03E52F4D-3134-40B0-A7B6-111FBA3BD0DF}" srcOrd="9" destOrd="0" presId="urn:microsoft.com/office/officeart/2005/8/layout/cycle6"/>
    <dgm:cxn modelId="{097371BA-FCAB-4F3D-AE7F-4BDEB5D3F13D}" type="presParOf" srcId="{94D72C0D-8275-4B10-B9F4-C367CB5225E2}" destId="{94A2FB47-078F-4B0A-A702-08E16C614CFC}" srcOrd="10" destOrd="0" presId="urn:microsoft.com/office/officeart/2005/8/layout/cycle6"/>
    <dgm:cxn modelId="{B5C39626-A048-429F-BA17-14BBCB38522C}" type="presParOf" srcId="{94D72C0D-8275-4B10-B9F4-C367CB5225E2}" destId="{5B958426-A889-4777-9383-AEA3198D8A8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FC0C5-2953-4795-AB83-E3248EF97D08}">
      <dsp:nvSpPr>
        <dsp:cNvPr id="0" name=""/>
        <dsp:cNvSpPr/>
      </dsp:nvSpPr>
      <dsp:spPr>
        <a:xfrm>
          <a:off x="3300331" y="-94200"/>
          <a:ext cx="1912937" cy="1243409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PROJECT MANAGEMENT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Cosimo Renzi</a:t>
          </a:r>
        </a:p>
      </dsp:txBody>
      <dsp:txXfrm>
        <a:off x="3361029" y="-33502"/>
        <a:ext cx="1791541" cy="1122013"/>
      </dsp:txXfrm>
    </dsp:sp>
    <dsp:sp modelId="{24FDD9A2-3D07-4F86-8F45-03B990DF628A}">
      <dsp:nvSpPr>
        <dsp:cNvPr id="0" name=""/>
        <dsp:cNvSpPr/>
      </dsp:nvSpPr>
      <dsp:spPr>
        <a:xfrm>
          <a:off x="2201355" y="527504"/>
          <a:ext cx="4110888" cy="4110888"/>
        </a:xfrm>
        <a:custGeom>
          <a:avLst/>
          <a:gdLst/>
          <a:ahLst/>
          <a:cxnLst/>
          <a:rect l="0" t="0" r="0" b="0"/>
          <a:pathLst>
            <a:path>
              <a:moveTo>
                <a:pt x="3025710" y="243419"/>
              </a:moveTo>
              <a:arcTo wR="2055444" hR="2055444" stAng="17890036" swAng="26274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A716A-3E1F-42C7-8943-3533293610C9}">
      <dsp:nvSpPr>
        <dsp:cNvPr id="0" name=""/>
        <dsp:cNvSpPr/>
      </dsp:nvSpPr>
      <dsp:spPr>
        <a:xfrm>
          <a:off x="5355775" y="1961244"/>
          <a:ext cx="1912937" cy="1243409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TRAINERS’ TEAM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Anu Rajajarvi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Riku Ahola</a:t>
          </a:r>
        </a:p>
      </dsp:txBody>
      <dsp:txXfrm>
        <a:off x="5416473" y="2021942"/>
        <a:ext cx="1791541" cy="1122013"/>
      </dsp:txXfrm>
    </dsp:sp>
    <dsp:sp modelId="{28DC63A5-F67B-4B13-AB04-EC1C00ED0459}">
      <dsp:nvSpPr>
        <dsp:cNvPr id="0" name=""/>
        <dsp:cNvSpPr/>
      </dsp:nvSpPr>
      <dsp:spPr>
        <a:xfrm>
          <a:off x="2201355" y="527504"/>
          <a:ext cx="4110888" cy="4110888"/>
        </a:xfrm>
        <a:custGeom>
          <a:avLst/>
          <a:gdLst/>
          <a:ahLst/>
          <a:cxnLst/>
          <a:rect l="0" t="0" r="0" b="0"/>
          <a:pathLst>
            <a:path>
              <a:moveTo>
                <a:pt x="4010461" y="2690077"/>
              </a:moveTo>
              <a:arcTo wR="2055444" hR="2055444" stAng="1079061" swAng="22690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9CD53-11A1-432A-A3FE-EE9AB3CC9618}">
      <dsp:nvSpPr>
        <dsp:cNvPr id="0" name=""/>
        <dsp:cNvSpPr/>
      </dsp:nvSpPr>
      <dsp:spPr>
        <a:xfrm>
          <a:off x="3112767" y="3825302"/>
          <a:ext cx="2288064" cy="162618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PEER TRAINERS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Francesco Molea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Taija Luoma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Alba Galliano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Mikk Meerents</a:t>
          </a:r>
        </a:p>
      </dsp:txBody>
      <dsp:txXfrm>
        <a:off x="3192151" y="3904686"/>
        <a:ext cx="2129296" cy="1467412"/>
      </dsp:txXfrm>
    </dsp:sp>
    <dsp:sp modelId="{027EEC5F-2D11-401A-BB08-DF75E81E984F}">
      <dsp:nvSpPr>
        <dsp:cNvPr id="0" name=""/>
        <dsp:cNvSpPr/>
      </dsp:nvSpPr>
      <dsp:spPr>
        <a:xfrm>
          <a:off x="1406451" y="209569"/>
          <a:ext cx="4110888" cy="4110888"/>
        </a:xfrm>
        <a:custGeom>
          <a:avLst/>
          <a:gdLst/>
          <a:ahLst/>
          <a:cxnLst/>
          <a:rect l="0" t="0" r="0" b="0"/>
          <a:pathLst>
            <a:path>
              <a:moveTo>
                <a:pt x="1691243" y="4078365"/>
              </a:moveTo>
              <a:arcTo wR="2055444" hR="2055444" stAng="6012361" swAng="257166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52F4D-3134-40B0-A7B6-111FBA3BD0DF}">
      <dsp:nvSpPr>
        <dsp:cNvPr id="0" name=""/>
        <dsp:cNvSpPr/>
      </dsp:nvSpPr>
      <dsp:spPr>
        <a:xfrm>
          <a:off x="305734" y="1678076"/>
          <a:ext cx="2684138" cy="1809745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NATIONAL COORDINATORS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Jarkko Tenkula (TUL)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Roberto Vecchione (AICS)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Joan Guell (UCEC)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Alexsander Tammert (KALEV)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Dario Jagic (HLA)</a:t>
          </a:r>
        </a:p>
      </dsp:txBody>
      <dsp:txXfrm>
        <a:off x="394078" y="1766420"/>
        <a:ext cx="2507450" cy="1633057"/>
      </dsp:txXfrm>
    </dsp:sp>
    <dsp:sp modelId="{5B958426-A889-4777-9383-AEA3198D8A81}">
      <dsp:nvSpPr>
        <dsp:cNvPr id="0" name=""/>
        <dsp:cNvSpPr/>
      </dsp:nvSpPr>
      <dsp:spPr>
        <a:xfrm>
          <a:off x="1472350" y="750978"/>
          <a:ext cx="4110888" cy="4110888"/>
        </a:xfrm>
        <a:custGeom>
          <a:avLst/>
          <a:gdLst/>
          <a:ahLst/>
          <a:cxnLst/>
          <a:rect l="0" t="0" r="0" b="0"/>
          <a:pathLst>
            <a:path>
              <a:moveTo>
                <a:pt x="347059" y="912522"/>
              </a:moveTo>
              <a:arcTo wR="2055444" hR="2055444" stAng="12826969" swAng="29625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5E7ED-F83B-450A-B1DE-F888C7D49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BA91CF-C378-4355-B574-65DC60D3E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5A6BA-5196-4368-AE8C-3D3737AC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A867-6E85-4319-8710-1C380597A3F3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DCA37-5504-4F60-85BA-1CF234A41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E99F9-B748-45C8-BE02-88279138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AEEB-2E3E-4EF1-9CEA-2B9D6DAA15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48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7EF47-106C-4ADB-9F58-A6605614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555BBA-75E1-413A-B9E3-78DE6FEAC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75291-221C-497A-9C68-CEAE8CDC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A867-6E85-4319-8710-1C380597A3F3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9F832-A2B2-479D-BC5D-175547D0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91E78-AA52-409A-ABCB-5AAC4500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AEEB-2E3E-4EF1-9CEA-2B9D6DAA15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63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6B7520-AD5F-452E-B752-FBDFC203C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07E6E-B99E-4779-B74A-F7DD93658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39237-1C74-4C49-AB97-F53094D2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A867-6E85-4319-8710-1C380597A3F3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9294F-1493-429B-AEAF-61C69B0F1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CF3E2-3564-456B-A0EC-08F283C7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AEEB-2E3E-4EF1-9CEA-2B9D6DAA15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57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75F3B-C341-4172-872E-A37DF20C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F55C-1EAD-4F8B-9C7E-F36C721DF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4C3A5-29A3-4751-8186-8DD61671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A867-6E85-4319-8710-1C380597A3F3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ED57D-314A-43FB-9B55-03C3EC401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36117-BC60-4DAB-A0AC-B89424FC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AEEB-2E3E-4EF1-9CEA-2B9D6DAA15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1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19A35-EA13-4ED3-9195-02891C8F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525C4-000A-48DC-AA46-D08BBC4AD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C0E9D-DEC2-4CB7-A9A4-9FF60262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A867-6E85-4319-8710-1C380597A3F3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E30A2-EE20-4DEF-82A7-3D8A09626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C367D-BE69-44B0-A167-5F99A231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AEEB-2E3E-4EF1-9CEA-2B9D6DAA15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71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7DB31-0164-4C0B-B379-D1382E58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42FB9-317F-4096-A266-633CB05F5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8C987-47DC-4804-B0CD-CC748AFEC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55EE3-4FEA-4410-88AD-77E9BBA7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A867-6E85-4319-8710-1C380597A3F3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62C3F-F6D1-49D6-A0C0-C13773B6E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8AB75-1653-4E7B-9196-99F35F58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AEEB-2E3E-4EF1-9CEA-2B9D6DAA15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74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D3A3B-9B2C-445D-9B57-B52F5A9F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F8AD5-B5AA-4D41-ADB6-614E5C346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0EEAA-97CD-487B-8265-A78105C9F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251B29-B295-470B-ABBD-9D2AA97CE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54A978-5C20-45F1-9CD9-8B5F65B14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DF72AB-25D1-4229-A5D7-27709D7C5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A867-6E85-4319-8710-1C380597A3F3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B65AF-8DA8-4296-B7FC-9759716F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8D6BD4-3A41-45BF-89E2-C43DE887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AEEB-2E3E-4EF1-9CEA-2B9D6DAA15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16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A02B-4629-46D6-A5E4-36AE6CB4F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57F90-6BC5-4DC1-8382-14225F66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A867-6E85-4319-8710-1C380597A3F3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FB74C-B4C7-4FA6-A6E6-7A6310A6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F0EBE-C328-4B7A-9C01-3C8AA425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AEEB-2E3E-4EF1-9CEA-2B9D6DAA15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47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A0D8B-A2EE-469D-8B44-BBA257F0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A867-6E85-4319-8710-1C380597A3F3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BAD0CF-9A24-4828-9653-767690C4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16566-C95E-4C8F-AECE-BE206FEBB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AEEB-2E3E-4EF1-9CEA-2B9D6DAA15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31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27635-AA9A-496E-87D4-1E097C89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EE35-6957-4A99-803E-9AC77B84A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02126-A732-4A75-ADAE-8C9344114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13106-8219-4F32-9566-D66AF288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A867-6E85-4319-8710-1C380597A3F3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732EA-0D74-482E-B63D-CE4409B5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349FB-BCF0-462C-AC9B-612748C0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AEEB-2E3E-4EF1-9CEA-2B9D6DAA15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09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96F1-45AE-4AF2-A160-F059EBE9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AB109D-FCA5-4F35-9583-14FBEAACC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D4F4B-D7C6-4633-BC57-CEBAAE24A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B45F1-983D-492D-B3C6-36E9EAFDC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A867-6E85-4319-8710-1C380597A3F3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DDA91-8E54-4B63-922B-CC42C2C4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6F0EB-9E31-456F-8B36-E068FC7C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AEEB-2E3E-4EF1-9CEA-2B9D6DAA15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6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BC5F93-1965-49F3-A361-1ABC97C1A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218C7-14F4-4758-9F08-B4E92A638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BF5F5-7514-4766-9803-5C5CED238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3A867-6E85-4319-8710-1C380597A3F3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1D7C7-0DBD-4CB8-A881-E15B5369E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CC82F-9551-4E26-BD4A-59B31F05F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1AEEB-2E3E-4EF1-9CEA-2B9D6DAA15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39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2.jpe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jp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3.jp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>
            <a:extLst>
              <a:ext uri="{FF2B5EF4-FFF2-40B4-BE49-F238E27FC236}">
                <a16:creationId xmlns:a16="http://schemas.microsoft.com/office/drawing/2014/main" id="{1B27CE86-3B5D-4FB8-A221-E78DAA23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66" y="5835350"/>
            <a:ext cx="1370467" cy="7630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https://eacea.ec.europa.eu/sites/eacea-site/files/logosbeneficaireserasmusleft_en.jpg">
            <a:extLst>
              <a:ext uri="{FF2B5EF4-FFF2-40B4-BE49-F238E27FC236}">
                <a16:creationId xmlns:a16="http://schemas.microsoft.com/office/drawing/2014/main" id="{717104FF-58E5-4268-BDFE-495F8DC27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5835350"/>
            <a:ext cx="4185920" cy="93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6DC8D9-D1CC-4E5F-A47A-825A2BD8CBEC}"/>
              </a:ext>
            </a:extLst>
          </p:cNvPr>
          <p:cNvCxnSpPr>
            <a:cxnSpLocks/>
          </p:cNvCxnSpPr>
          <p:nvPr/>
        </p:nvCxnSpPr>
        <p:spPr>
          <a:xfrm>
            <a:off x="0" y="5735637"/>
            <a:ext cx="12192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2AEDD54-C91D-4841-8F16-70D1C0FC2B7E}"/>
              </a:ext>
            </a:extLst>
          </p:cNvPr>
          <p:cNvSpPr txBox="1"/>
          <p:nvPr/>
        </p:nvSpPr>
        <p:spPr>
          <a:xfrm>
            <a:off x="496957" y="2504680"/>
            <a:ext cx="11161643" cy="295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C4A93E-25C2-4559-8A56-AEB803A59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48" y="5798277"/>
            <a:ext cx="1119252" cy="10315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B1B4ED-43E9-48D7-BCBD-3F8B41D6E5D4}"/>
              </a:ext>
            </a:extLst>
          </p:cNvPr>
          <p:cNvSpPr txBox="1"/>
          <p:nvPr/>
        </p:nvSpPr>
        <p:spPr>
          <a:xfrm>
            <a:off x="2438400" y="200025"/>
            <a:ext cx="752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B050"/>
                </a:solidFill>
              </a:rPr>
              <a:t>ICE BREAKING 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8F692-49E6-4B25-8463-474717D9441B}"/>
              </a:ext>
            </a:extLst>
          </p:cNvPr>
          <p:cNvSpPr txBox="1"/>
          <p:nvPr/>
        </p:nvSpPr>
        <p:spPr>
          <a:xfrm>
            <a:off x="1304925" y="1021349"/>
            <a:ext cx="9801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Answer to these questions in approximately 40 sec:</a:t>
            </a:r>
            <a:r>
              <a:rPr lang="en-US" sz="2400" b="0" i="0" dirty="0">
                <a:solidFill>
                  <a:srgbClr val="500050"/>
                </a:solidFill>
                <a:effectLst/>
              </a:rPr>
              <a:t>      </a:t>
            </a:r>
          </a:p>
          <a:p>
            <a:endParaRPr lang="en-US" sz="2400" dirty="0">
              <a:solidFill>
                <a:srgbClr val="500050"/>
              </a:solidFill>
            </a:endParaRPr>
          </a:p>
          <a:p>
            <a:endParaRPr lang="en-US" sz="2400" dirty="0">
              <a:solidFill>
                <a:srgbClr val="500050"/>
              </a:solidFill>
            </a:endParaRPr>
          </a:p>
          <a:p>
            <a:r>
              <a:rPr lang="en-US" sz="2400" dirty="0"/>
              <a:t>1</a:t>
            </a:r>
            <a:r>
              <a:rPr lang="en-US" sz="2400" b="0" i="0" dirty="0">
                <a:effectLst/>
              </a:rPr>
              <a:t> Tell us your name, age and where you come from</a:t>
            </a:r>
            <a:br>
              <a:rPr lang="en-US" sz="2400" b="0" i="0" dirty="0">
                <a:effectLst/>
              </a:rPr>
            </a:br>
            <a:br>
              <a:rPr lang="en-US" sz="2400" b="0" i="0" dirty="0">
                <a:effectLst/>
              </a:rPr>
            </a:br>
            <a:r>
              <a:rPr lang="en-US" sz="2400" b="0" i="0" dirty="0">
                <a:effectLst/>
              </a:rPr>
              <a:t>2  Describe yourself with one word</a:t>
            </a:r>
            <a:br>
              <a:rPr lang="en-US" sz="2400" b="0" i="0" dirty="0">
                <a:effectLst/>
              </a:rPr>
            </a:br>
            <a:br>
              <a:rPr lang="en-US" sz="2400" b="0" i="0" dirty="0">
                <a:effectLst/>
              </a:rPr>
            </a:br>
            <a:r>
              <a:rPr lang="en-US" sz="2400" b="0" i="0" dirty="0">
                <a:effectLst/>
              </a:rPr>
              <a:t>3  What do you like to do in your free time?  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7119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116D8EC-85EB-4453-9D06-A2F767F91C87}"/>
              </a:ext>
            </a:extLst>
          </p:cNvPr>
          <p:cNvSpPr txBox="1"/>
          <p:nvPr/>
        </p:nvSpPr>
        <p:spPr>
          <a:xfrm>
            <a:off x="2012614" y="-1488"/>
            <a:ext cx="7210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ROLES OF THE PROJECT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0430496-40A9-40B2-AFBD-EA43E4F30295}"/>
              </a:ext>
            </a:extLst>
          </p:cNvPr>
          <p:cNvGraphicFramePr/>
          <p:nvPr/>
        </p:nvGraphicFramePr>
        <p:xfrm>
          <a:off x="1553826" y="994045"/>
          <a:ext cx="8128000" cy="535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School boy">
            <a:extLst>
              <a:ext uri="{FF2B5EF4-FFF2-40B4-BE49-F238E27FC236}">
                <a16:creationId xmlns:a16="http://schemas.microsoft.com/office/drawing/2014/main" id="{D5581A60-748E-4E68-A7CD-C616D49B82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81988" y="2723320"/>
            <a:ext cx="1411357" cy="14113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861396-1E3D-4C61-BD5D-E317CED4A90C}"/>
              </a:ext>
            </a:extLst>
          </p:cNvPr>
          <p:cNvSpPr txBox="1"/>
          <p:nvPr/>
        </p:nvSpPr>
        <p:spPr>
          <a:xfrm>
            <a:off x="7456151" y="842330"/>
            <a:ext cx="2867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Communicate with CSIT, partner organisations and EC</a:t>
            </a:r>
          </a:p>
          <a:p>
            <a:r>
              <a:rPr lang="it-IT" dirty="0"/>
              <a:t>In charge of meetings’ organisation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8BF1A-DC54-479E-A482-E8E56D84577D}"/>
              </a:ext>
            </a:extLst>
          </p:cNvPr>
          <p:cNvSpPr txBox="1"/>
          <p:nvPr/>
        </p:nvSpPr>
        <p:spPr>
          <a:xfrm>
            <a:off x="8169611" y="4325979"/>
            <a:ext cx="2867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charge of training programme/activities</a:t>
            </a:r>
          </a:p>
          <a:p>
            <a:r>
              <a:rPr lang="it-IT" dirty="0"/>
              <a:t>Coordinate Peer Trainer group</a:t>
            </a:r>
          </a:p>
          <a:p>
            <a:endParaRPr lang="it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4A144-866A-4711-8C61-61FF4A16B549}"/>
              </a:ext>
            </a:extLst>
          </p:cNvPr>
          <p:cNvSpPr txBox="1"/>
          <p:nvPr/>
        </p:nvSpPr>
        <p:spPr>
          <a:xfrm>
            <a:off x="1764964" y="5579713"/>
            <a:ext cx="2867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Tutoring of Young Leaders groups</a:t>
            </a:r>
          </a:p>
          <a:p>
            <a:r>
              <a:rPr lang="it-IT" dirty="0"/>
              <a:t>Supporting the trainer team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4B9A6-04AC-47E8-83C6-DF79B9C48DB5}"/>
              </a:ext>
            </a:extLst>
          </p:cNvPr>
          <p:cNvSpPr txBox="1"/>
          <p:nvPr/>
        </p:nvSpPr>
        <p:spPr>
          <a:xfrm>
            <a:off x="199016" y="1150588"/>
            <a:ext cx="2867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Coordinating and supporting the young leaders team at national level</a:t>
            </a:r>
          </a:p>
          <a:p>
            <a:r>
              <a:rPr lang="it-IT" dirty="0"/>
              <a:t>Communicate with the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229461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>
            <a:extLst>
              <a:ext uri="{FF2B5EF4-FFF2-40B4-BE49-F238E27FC236}">
                <a16:creationId xmlns:a16="http://schemas.microsoft.com/office/drawing/2014/main" id="{1B27CE86-3B5D-4FB8-A221-E78DAA23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66" y="5835350"/>
            <a:ext cx="1370467" cy="7630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https://eacea.ec.europa.eu/sites/eacea-site/files/logosbeneficaireserasmusleft_en.jpg">
            <a:extLst>
              <a:ext uri="{FF2B5EF4-FFF2-40B4-BE49-F238E27FC236}">
                <a16:creationId xmlns:a16="http://schemas.microsoft.com/office/drawing/2014/main" id="{717104FF-58E5-4268-BDFE-495F8DC27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5835350"/>
            <a:ext cx="4185920" cy="93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6DC8D9-D1CC-4E5F-A47A-825A2BD8CBEC}"/>
              </a:ext>
            </a:extLst>
          </p:cNvPr>
          <p:cNvCxnSpPr>
            <a:cxnSpLocks/>
          </p:cNvCxnSpPr>
          <p:nvPr/>
        </p:nvCxnSpPr>
        <p:spPr>
          <a:xfrm>
            <a:off x="0" y="5735637"/>
            <a:ext cx="12192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olo 1">
            <a:extLst>
              <a:ext uri="{FF2B5EF4-FFF2-40B4-BE49-F238E27FC236}">
                <a16:creationId xmlns:a16="http://schemas.microsoft.com/office/drawing/2014/main" id="{706076B0-6BF7-499E-AE67-B4A7C07176EA}"/>
              </a:ext>
            </a:extLst>
          </p:cNvPr>
          <p:cNvSpPr>
            <a:spLocks noGrp="1"/>
          </p:cNvSpPr>
          <p:nvPr/>
        </p:nvSpPr>
        <p:spPr bwMode="auto">
          <a:xfrm>
            <a:off x="264160" y="259633"/>
            <a:ext cx="11854046" cy="20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GB" sz="2400" b="1" dirty="0">
                <a:latin typeface="+mn-lt"/>
              </a:rPr>
              <a:t>Title</a:t>
            </a:r>
            <a:r>
              <a:rPr lang="en-GB" sz="2400" dirty="0">
                <a:latin typeface="+mn-lt"/>
              </a:rPr>
              <a:t>: </a:t>
            </a:r>
            <a:r>
              <a:rPr lang="en-GB" sz="2400" b="1" dirty="0" err="1">
                <a:solidFill>
                  <a:schemeClr val="accent6"/>
                </a:solidFill>
                <a:latin typeface="+mn-lt"/>
              </a:rPr>
              <a:t>YOUAca</a:t>
            </a:r>
            <a:r>
              <a:rPr lang="en-GB" sz="2400" b="1" dirty="0">
                <a:latin typeface="+mn-lt"/>
              </a:rPr>
              <a:t> </a:t>
            </a:r>
            <a:r>
              <a:rPr lang="it-IT" sz="2400" b="1" dirty="0">
                <a:latin typeface="+mn-lt"/>
              </a:rPr>
              <a:t>PREPARATORY WORKS FOR THE ACADEMY SPORT FOR ALL YOUNG LEADERS </a:t>
            </a:r>
            <a:br>
              <a:rPr lang="it-IT" sz="2400" dirty="0">
                <a:latin typeface="+mn-lt"/>
              </a:rPr>
            </a:br>
            <a:br>
              <a:rPr lang="it-IT" sz="2400" dirty="0">
                <a:latin typeface="+mn-lt"/>
              </a:rPr>
            </a:br>
            <a:r>
              <a:rPr lang="it-IT" sz="2400" dirty="0">
                <a:latin typeface="+mn-lt"/>
              </a:rPr>
              <a:t>Co-funded by the </a:t>
            </a:r>
            <a:r>
              <a:rPr lang="it-IT" sz="2400" b="1" dirty="0">
                <a:latin typeface="+mn-lt"/>
              </a:rPr>
              <a:t>Erasmus+ programme</a:t>
            </a:r>
            <a:br>
              <a:rPr lang="en-GB" sz="2400" dirty="0">
                <a:latin typeface="+mn-lt"/>
              </a:rPr>
            </a:br>
            <a:endParaRPr lang="en-GB" sz="2400" dirty="0">
              <a:latin typeface="+mn-lt"/>
            </a:endParaRPr>
          </a:p>
          <a:p>
            <a:pPr algn="l">
              <a:defRPr/>
            </a:pPr>
            <a:r>
              <a:rPr lang="en-GB" sz="2400" b="1" dirty="0">
                <a:latin typeface="+mn-lt"/>
              </a:rPr>
              <a:t>Project lifetime</a:t>
            </a:r>
            <a:r>
              <a:rPr lang="en-GB" sz="2400" dirty="0">
                <a:latin typeface="+mn-lt"/>
              </a:rPr>
              <a:t>: 1 year (2019)</a:t>
            </a:r>
            <a:br>
              <a:rPr lang="en-GB" sz="2000" dirty="0">
                <a:latin typeface="Arial Rounded MT Bold" panose="020F0704030504030204" pitchFamily="34" charset="0"/>
              </a:rPr>
            </a:br>
            <a:br>
              <a:rPr lang="it-IT" sz="1875" dirty="0"/>
            </a:br>
            <a:endParaRPr lang="it-IT" sz="1875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AEDD54-C91D-4841-8F16-70D1C0FC2B7E}"/>
              </a:ext>
            </a:extLst>
          </p:cNvPr>
          <p:cNvSpPr txBox="1"/>
          <p:nvPr/>
        </p:nvSpPr>
        <p:spPr>
          <a:xfrm>
            <a:off x="496957" y="2504680"/>
            <a:ext cx="11161643" cy="295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8A9921-FCEE-4BEA-A49D-9C9B45F3D6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327"/>
          <a:stretch/>
        </p:blipFill>
        <p:spPr>
          <a:xfrm>
            <a:off x="2280122" y="2224246"/>
            <a:ext cx="7210388" cy="32323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C4A93E-25C2-4559-8A56-AEB803A59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48" y="5798277"/>
            <a:ext cx="1119252" cy="10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5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>
            <a:extLst>
              <a:ext uri="{FF2B5EF4-FFF2-40B4-BE49-F238E27FC236}">
                <a16:creationId xmlns:a16="http://schemas.microsoft.com/office/drawing/2014/main" id="{1B27CE86-3B5D-4FB8-A221-E78DAA23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66" y="5835350"/>
            <a:ext cx="1370467" cy="7630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https://eacea.ec.europa.eu/sites/eacea-site/files/logosbeneficaireserasmusleft_en.jpg">
            <a:extLst>
              <a:ext uri="{FF2B5EF4-FFF2-40B4-BE49-F238E27FC236}">
                <a16:creationId xmlns:a16="http://schemas.microsoft.com/office/drawing/2014/main" id="{717104FF-58E5-4268-BDFE-495F8DC27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5835350"/>
            <a:ext cx="4185920" cy="93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6DC8D9-D1CC-4E5F-A47A-825A2BD8CBEC}"/>
              </a:ext>
            </a:extLst>
          </p:cNvPr>
          <p:cNvCxnSpPr>
            <a:cxnSpLocks/>
          </p:cNvCxnSpPr>
          <p:nvPr/>
        </p:nvCxnSpPr>
        <p:spPr>
          <a:xfrm>
            <a:off x="0" y="5735637"/>
            <a:ext cx="12192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91580-BA37-438D-85DA-D7C07AC68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48" y="5798277"/>
            <a:ext cx="1119252" cy="10315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9B001E-A25D-4FDB-B9C5-075C4BB16BE8}"/>
              </a:ext>
            </a:extLst>
          </p:cNvPr>
          <p:cNvSpPr txBox="1"/>
          <p:nvPr/>
        </p:nvSpPr>
        <p:spPr>
          <a:xfrm>
            <a:off x="2667000" y="211790"/>
            <a:ext cx="66675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YOUAca IN NUMBERS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C1617-B3C5-4514-ADCC-879AC7E6D093}"/>
              </a:ext>
            </a:extLst>
          </p:cNvPr>
          <p:cNvSpPr txBox="1"/>
          <p:nvPr/>
        </p:nvSpPr>
        <p:spPr>
          <a:xfrm>
            <a:off x="1471548" y="999200"/>
            <a:ext cx="3505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30 YOUNG LEADERS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E5DA2-369A-43BE-A3CD-5069243734B8}"/>
              </a:ext>
            </a:extLst>
          </p:cNvPr>
          <p:cNvSpPr txBox="1"/>
          <p:nvPr/>
        </p:nvSpPr>
        <p:spPr>
          <a:xfrm>
            <a:off x="1314450" y="1765375"/>
            <a:ext cx="35052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20 SENIOR MANAGERS FROM CSIT AND THE PARTNER ORGANISATIONS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367E05-3D9B-4063-B92E-723A16DB0B83}"/>
              </a:ext>
            </a:extLst>
          </p:cNvPr>
          <p:cNvSpPr txBox="1"/>
          <p:nvPr/>
        </p:nvSpPr>
        <p:spPr>
          <a:xfrm>
            <a:off x="6657975" y="955435"/>
            <a:ext cx="3505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5 GRASSROOTS SPORT ORGANISATIONS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8FAE8C-936B-4497-A184-31FDEF0D8318}"/>
              </a:ext>
            </a:extLst>
          </p:cNvPr>
          <p:cNvSpPr txBox="1"/>
          <p:nvPr/>
        </p:nvSpPr>
        <p:spPr>
          <a:xfrm>
            <a:off x="6657975" y="2036537"/>
            <a:ext cx="3505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3 TRANSNATIONAL MEETINGS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D2C1D4-7192-470E-8ECB-A0F66DF0ED10}"/>
              </a:ext>
            </a:extLst>
          </p:cNvPr>
          <p:cNvSpPr txBox="1"/>
          <p:nvPr/>
        </p:nvSpPr>
        <p:spPr>
          <a:xfrm>
            <a:off x="1133475" y="3462280"/>
            <a:ext cx="3505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2 NATIONAL AND 1 INTERNATIONAL CONFERENCES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631103-81CB-4567-8309-2B8ED5221DED}"/>
              </a:ext>
            </a:extLst>
          </p:cNvPr>
          <p:cNvSpPr txBox="1"/>
          <p:nvPr/>
        </p:nvSpPr>
        <p:spPr>
          <a:xfrm>
            <a:off x="6762750" y="3619536"/>
            <a:ext cx="3505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1 INTERNATIONAL CAMP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AC8906-9C0E-4137-910C-5AD8C9E72693}"/>
              </a:ext>
            </a:extLst>
          </p:cNvPr>
          <p:cNvSpPr txBox="1"/>
          <p:nvPr/>
        </p:nvSpPr>
        <p:spPr>
          <a:xfrm>
            <a:off x="6896100" y="5060618"/>
            <a:ext cx="3505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4 PROMOTIONAL VIDEOS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112C52-ADED-4620-A7A1-FA65707F0A80}"/>
              </a:ext>
            </a:extLst>
          </p:cNvPr>
          <p:cNvSpPr txBox="1"/>
          <p:nvPr/>
        </p:nvSpPr>
        <p:spPr>
          <a:xfrm>
            <a:off x="1045272" y="5089316"/>
            <a:ext cx="3505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1 WEBSITE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03F413-9D24-4B8E-B7F6-A6C989FE2756}"/>
              </a:ext>
            </a:extLst>
          </p:cNvPr>
          <p:cNvSpPr txBox="1"/>
          <p:nvPr/>
        </p:nvSpPr>
        <p:spPr>
          <a:xfrm>
            <a:off x="4343400" y="4385600"/>
            <a:ext cx="3505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4 PROJECT IDEAS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28BA04-4803-4304-A377-18DDFFEAC38F}"/>
              </a:ext>
            </a:extLst>
          </p:cNvPr>
          <p:cNvSpPr txBox="1"/>
          <p:nvPr/>
        </p:nvSpPr>
        <p:spPr>
          <a:xfrm>
            <a:off x="4236720" y="2899275"/>
            <a:ext cx="3505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1 GUIDELINES</a:t>
            </a:r>
          </a:p>
        </p:txBody>
      </p:sp>
    </p:spTree>
    <p:extLst>
      <p:ext uri="{BB962C8B-B14F-4D97-AF65-F5344CB8AC3E}">
        <p14:creationId xmlns:p14="http://schemas.microsoft.com/office/powerpoint/2010/main" val="376302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>
            <a:extLst>
              <a:ext uri="{FF2B5EF4-FFF2-40B4-BE49-F238E27FC236}">
                <a16:creationId xmlns:a16="http://schemas.microsoft.com/office/drawing/2014/main" id="{1B27CE86-3B5D-4FB8-A221-E78DAA23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66" y="5835350"/>
            <a:ext cx="1370467" cy="7630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https://eacea.ec.europa.eu/sites/eacea-site/files/logosbeneficaireserasmusleft_en.jpg">
            <a:extLst>
              <a:ext uri="{FF2B5EF4-FFF2-40B4-BE49-F238E27FC236}">
                <a16:creationId xmlns:a16="http://schemas.microsoft.com/office/drawing/2014/main" id="{717104FF-58E5-4268-BDFE-495F8DC27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5835350"/>
            <a:ext cx="4185920" cy="93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6DC8D9-D1CC-4E5F-A47A-825A2BD8CBEC}"/>
              </a:ext>
            </a:extLst>
          </p:cNvPr>
          <p:cNvCxnSpPr>
            <a:cxnSpLocks/>
          </p:cNvCxnSpPr>
          <p:nvPr/>
        </p:nvCxnSpPr>
        <p:spPr>
          <a:xfrm>
            <a:off x="0" y="5735637"/>
            <a:ext cx="12192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2AEDD54-C91D-4841-8F16-70D1C0FC2B7E}"/>
              </a:ext>
            </a:extLst>
          </p:cNvPr>
          <p:cNvSpPr txBox="1"/>
          <p:nvPr/>
        </p:nvSpPr>
        <p:spPr>
          <a:xfrm>
            <a:off x="4976748" y="581043"/>
            <a:ext cx="6681852" cy="4708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Guidelines addressed to trainers, coaches, managers or teachers who are interested in the setting up of a new generation of young leaders in grassroots sport</a:t>
            </a:r>
          </a:p>
          <a:p>
            <a:pPr algn="ctr"/>
            <a:endParaRPr lang="it-IT" sz="2000" dirty="0"/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Providing tools and information through which an educational program can be start up according to YOUAca methodology</a:t>
            </a:r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Objective of the program is to develop skills and knowledge in grassroots sport field:</a:t>
            </a:r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Leadership</a:t>
            </a:r>
          </a:p>
          <a:p>
            <a:pPr algn="ctr"/>
            <a:r>
              <a:rPr lang="it-IT" sz="2000" dirty="0"/>
              <a:t>Management </a:t>
            </a:r>
          </a:p>
          <a:p>
            <a:pPr algn="ctr"/>
            <a:r>
              <a:rPr lang="it-IT" sz="2000" dirty="0"/>
              <a:t>Communication</a:t>
            </a:r>
          </a:p>
          <a:p>
            <a:pPr algn="ctr"/>
            <a:endParaRPr lang="it-IT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C4A93E-25C2-4559-8A56-AEB803A59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48" y="5798277"/>
            <a:ext cx="1119252" cy="1031588"/>
          </a:xfrm>
          <a:prstGeom prst="rect">
            <a:avLst/>
          </a:prstGeom>
        </p:spPr>
      </p:pic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9ADB2F45-F9E2-4A54-A35A-A73CBDFFFC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2987"/>
            <a:ext cx="3890962" cy="549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0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>
            <a:extLst>
              <a:ext uri="{FF2B5EF4-FFF2-40B4-BE49-F238E27FC236}">
                <a16:creationId xmlns:a16="http://schemas.microsoft.com/office/drawing/2014/main" id="{1B27CE86-3B5D-4FB8-A221-E78DAA23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66" y="5835350"/>
            <a:ext cx="1370467" cy="7630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https://eacea.ec.europa.eu/sites/eacea-site/files/logosbeneficaireserasmusleft_en.jpg">
            <a:extLst>
              <a:ext uri="{FF2B5EF4-FFF2-40B4-BE49-F238E27FC236}">
                <a16:creationId xmlns:a16="http://schemas.microsoft.com/office/drawing/2014/main" id="{717104FF-58E5-4268-BDFE-495F8DC27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5835350"/>
            <a:ext cx="4185920" cy="93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6DC8D9-D1CC-4E5F-A47A-825A2BD8CBEC}"/>
              </a:ext>
            </a:extLst>
          </p:cNvPr>
          <p:cNvCxnSpPr>
            <a:cxnSpLocks/>
          </p:cNvCxnSpPr>
          <p:nvPr/>
        </p:nvCxnSpPr>
        <p:spPr>
          <a:xfrm>
            <a:off x="0" y="5735637"/>
            <a:ext cx="12192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91580-BA37-438D-85DA-D7C07AC68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48" y="5798277"/>
            <a:ext cx="1119252" cy="103158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2AB15A26-E60E-4C8B-AB04-A300B77AEA1D}"/>
              </a:ext>
            </a:extLst>
          </p:cNvPr>
          <p:cNvSpPr txBox="1">
            <a:spLocks/>
          </p:cNvSpPr>
          <p:nvPr/>
        </p:nvSpPr>
        <p:spPr>
          <a:xfrm>
            <a:off x="3552825" y="726054"/>
            <a:ext cx="8088508" cy="1613184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err="1"/>
              <a:t>YOUAca</a:t>
            </a:r>
            <a:r>
              <a:rPr lang="en-GB" sz="2000" dirty="0"/>
              <a:t> is a </a:t>
            </a:r>
            <a:r>
              <a:rPr lang="en-GB" sz="2000" b="1" dirty="0"/>
              <a:t>pilot program of education and mutual learning </a:t>
            </a:r>
            <a:r>
              <a:rPr lang="en-GB" sz="2000" dirty="0"/>
              <a:t>in which young participants are the actors of the program together with the senior leaders of the partner organisations according to the 2 main pillars of the program: </a:t>
            </a:r>
          </a:p>
          <a:p>
            <a:pPr algn="just"/>
            <a:r>
              <a:rPr lang="en-GB" sz="2000" dirty="0"/>
              <a:t>the </a:t>
            </a:r>
            <a:r>
              <a:rPr lang="en-GB" sz="2000" b="1" dirty="0"/>
              <a:t>Learning by Doing approach </a:t>
            </a:r>
            <a:r>
              <a:rPr lang="en-GB" sz="2000" dirty="0"/>
              <a:t>and the </a:t>
            </a:r>
            <a:r>
              <a:rPr lang="en-GB" sz="2000" b="1" dirty="0"/>
              <a:t>Intergenerational Dialogue method</a:t>
            </a:r>
            <a:endParaRPr lang="it-IT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BBA6F6FC-70B4-4D18-B211-2AA78855A7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1" y="472825"/>
            <a:ext cx="2829492" cy="21221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E5FA1B-D524-4308-9B9E-1C4172DCFED2}"/>
              </a:ext>
            </a:extLst>
          </p:cNvPr>
          <p:cNvSpPr txBox="1"/>
          <p:nvPr/>
        </p:nvSpPr>
        <p:spPr>
          <a:xfrm>
            <a:off x="3676650" y="19735"/>
            <a:ext cx="4981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B050"/>
                </a:solidFill>
              </a:rPr>
              <a:t> METHODOLOGY</a:t>
            </a:r>
            <a:endParaRPr lang="it-IT" sz="2400" dirty="0">
              <a:solidFill>
                <a:srgbClr val="00B050"/>
              </a:solidFill>
            </a:endParaRPr>
          </a:p>
          <a:p>
            <a:endParaRPr lang="it-IT" dirty="0"/>
          </a:p>
        </p:txBody>
      </p:sp>
      <p:pic>
        <p:nvPicPr>
          <p:cNvPr id="20" name="Graphic 19" descr="Meeting">
            <a:extLst>
              <a:ext uri="{FF2B5EF4-FFF2-40B4-BE49-F238E27FC236}">
                <a16:creationId xmlns:a16="http://schemas.microsoft.com/office/drawing/2014/main" id="{E5E93B1D-EE2D-4F47-868F-B69B79538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4961" y="3404751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538AECD-31F5-496B-8CE2-C72C50491C9E}"/>
              </a:ext>
            </a:extLst>
          </p:cNvPr>
          <p:cNvSpPr txBox="1"/>
          <p:nvPr/>
        </p:nvSpPr>
        <p:spPr>
          <a:xfrm>
            <a:off x="576262" y="3154065"/>
            <a:ext cx="4400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Learning from the experiences of CSIT managers through dialogue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9989D4-C711-4BC1-9707-C16D38B8EC52}"/>
              </a:ext>
            </a:extLst>
          </p:cNvPr>
          <p:cNvSpPr txBox="1"/>
          <p:nvPr/>
        </p:nvSpPr>
        <p:spPr>
          <a:xfrm>
            <a:off x="5453595" y="4614818"/>
            <a:ext cx="500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Experiencing and practicing grassroots sports</a:t>
            </a:r>
          </a:p>
        </p:txBody>
      </p:sp>
      <p:pic>
        <p:nvPicPr>
          <p:cNvPr id="29" name="Graphic 28" descr="Yoga">
            <a:extLst>
              <a:ext uri="{FF2B5EF4-FFF2-40B4-BE49-F238E27FC236}">
                <a16:creationId xmlns:a16="http://schemas.microsoft.com/office/drawing/2014/main" id="{D4C7641F-387E-41AD-9395-4A8134AAA0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97549" y="4326996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B69CB00-F46E-4692-964C-2905A49F0F12}"/>
              </a:ext>
            </a:extLst>
          </p:cNvPr>
          <p:cNvSpPr txBox="1"/>
          <p:nvPr/>
        </p:nvSpPr>
        <p:spPr>
          <a:xfrm>
            <a:off x="576262" y="4369007"/>
            <a:ext cx="3853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Working together and projecting new ideas collaborating with your national organisations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AD350D-BDB3-4D66-90E8-34A51346F6E4}"/>
              </a:ext>
            </a:extLst>
          </p:cNvPr>
          <p:cNvSpPr txBox="1"/>
          <p:nvPr/>
        </p:nvSpPr>
        <p:spPr>
          <a:xfrm>
            <a:off x="5453595" y="3060203"/>
            <a:ext cx="4887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Discussing your ideas with CSIT managers and leaders.</a:t>
            </a:r>
          </a:p>
          <a:p>
            <a:r>
              <a:rPr lang="it-IT" sz="2000" dirty="0"/>
              <a:t>Organising events and activities</a:t>
            </a:r>
          </a:p>
        </p:txBody>
      </p:sp>
      <p:pic>
        <p:nvPicPr>
          <p:cNvPr id="37" name="Graphic 36" descr="Lecturer">
            <a:extLst>
              <a:ext uri="{FF2B5EF4-FFF2-40B4-BE49-F238E27FC236}">
                <a16:creationId xmlns:a16="http://schemas.microsoft.com/office/drawing/2014/main" id="{AC3EDD70-CCBF-4095-9BB6-458BDFA05F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05905" y="2753662"/>
            <a:ext cx="914400" cy="914400"/>
          </a:xfrm>
          <a:prstGeom prst="rect">
            <a:avLst/>
          </a:prstGeom>
        </p:spPr>
      </p:pic>
      <p:pic>
        <p:nvPicPr>
          <p:cNvPr id="39" name="Graphic 38" descr="Playbook">
            <a:extLst>
              <a:ext uri="{FF2B5EF4-FFF2-40B4-BE49-F238E27FC236}">
                <a16:creationId xmlns:a16="http://schemas.microsoft.com/office/drawing/2014/main" id="{CD0EAD39-C2A8-4104-AA43-4DC82F46BF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47551" y="4413894"/>
            <a:ext cx="914400" cy="914400"/>
          </a:xfrm>
          <a:prstGeom prst="rect">
            <a:avLst/>
          </a:prstGeom>
        </p:spPr>
      </p:pic>
      <p:pic>
        <p:nvPicPr>
          <p:cNvPr id="41" name="Graphic 40" descr="Treasure Map">
            <a:extLst>
              <a:ext uri="{FF2B5EF4-FFF2-40B4-BE49-F238E27FC236}">
                <a16:creationId xmlns:a16="http://schemas.microsoft.com/office/drawing/2014/main" id="{AB8F8A03-8CBF-4C1C-97DC-75EFB660E6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96375" y="3480338"/>
            <a:ext cx="914400" cy="9144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8563AC8-A665-4C9F-8D8B-CC33CD62B42E}"/>
              </a:ext>
            </a:extLst>
          </p:cNvPr>
          <p:cNvSpPr txBox="1"/>
          <p:nvPr/>
        </p:nvSpPr>
        <p:spPr>
          <a:xfrm>
            <a:off x="2841416" y="2442656"/>
            <a:ext cx="6287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B050"/>
                </a:solidFill>
              </a:rPr>
              <a:t>WHAT DOES IT MEAN?</a:t>
            </a:r>
          </a:p>
        </p:txBody>
      </p:sp>
    </p:spTree>
    <p:extLst>
      <p:ext uri="{BB962C8B-B14F-4D97-AF65-F5344CB8AC3E}">
        <p14:creationId xmlns:p14="http://schemas.microsoft.com/office/powerpoint/2010/main" val="8564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7" grpId="0"/>
      <p:bldP spid="31" grpId="0"/>
      <p:bldP spid="35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>
            <a:extLst>
              <a:ext uri="{FF2B5EF4-FFF2-40B4-BE49-F238E27FC236}">
                <a16:creationId xmlns:a16="http://schemas.microsoft.com/office/drawing/2014/main" id="{1B27CE86-3B5D-4FB8-A221-E78DAA23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66" y="5835350"/>
            <a:ext cx="1370467" cy="7630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https://eacea.ec.europa.eu/sites/eacea-site/files/logosbeneficaireserasmusleft_en.jpg">
            <a:extLst>
              <a:ext uri="{FF2B5EF4-FFF2-40B4-BE49-F238E27FC236}">
                <a16:creationId xmlns:a16="http://schemas.microsoft.com/office/drawing/2014/main" id="{717104FF-58E5-4268-BDFE-495F8DC27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5835350"/>
            <a:ext cx="4185920" cy="93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6DC8D9-D1CC-4E5F-A47A-825A2BD8CBEC}"/>
              </a:ext>
            </a:extLst>
          </p:cNvPr>
          <p:cNvCxnSpPr>
            <a:cxnSpLocks/>
          </p:cNvCxnSpPr>
          <p:nvPr/>
        </p:nvCxnSpPr>
        <p:spPr>
          <a:xfrm>
            <a:off x="0" y="5735637"/>
            <a:ext cx="12192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2AEDD54-C91D-4841-8F16-70D1C0FC2B7E}"/>
              </a:ext>
            </a:extLst>
          </p:cNvPr>
          <p:cNvSpPr txBox="1"/>
          <p:nvPr/>
        </p:nvSpPr>
        <p:spPr>
          <a:xfrm>
            <a:off x="496957" y="2504680"/>
            <a:ext cx="11161643" cy="295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C4A93E-25C2-4559-8A56-AEB803A59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48" y="5798277"/>
            <a:ext cx="1119252" cy="10315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B1B4ED-43E9-48D7-BCBD-3F8B41D6E5D4}"/>
              </a:ext>
            </a:extLst>
          </p:cNvPr>
          <p:cNvSpPr txBox="1"/>
          <p:nvPr/>
        </p:nvSpPr>
        <p:spPr>
          <a:xfrm>
            <a:off x="2438400" y="200025"/>
            <a:ext cx="752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B050"/>
                </a:solidFill>
              </a:rPr>
              <a:t>SMALL MIXED GROUPS’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8F692-49E6-4B25-8463-474717D9441B}"/>
              </a:ext>
            </a:extLst>
          </p:cNvPr>
          <p:cNvSpPr txBox="1"/>
          <p:nvPr/>
        </p:nvSpPr>
        <p:spPr>
          <a:xfrm>
            <a:off x="1304925" y="1021349"/>
            <a:ext cx="98012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Exchange feedback, opinions, comments and doubts about the first edition of the project</a:t>
            </a:r>
          </a:p>
          <a:p>
            <a:endParaRPr lang="it-IT" sz="2400" dirty="0"/>
          </a:p>
          <a:p>
            <a:r>
              <a:rPr lang="it-IT" sz="2400" dirty="0"/>
              <a:t>and</a:t>
            </a:r>
          </a:p>
          <a:p>
            <a:endParaRPr lang="it-IT" sz="2400" dirty="0"/>
          </a:p>
          <a:p>
            <a:r>
              <a:rPr lang="it-IT" sz="2400" dirty="0"/>
              <a:t>Discuss about if and how your expectations on the project are changed after the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538465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412</Words>
  <Application>Microsoft Office PowerPoint</Application>
  <PresentationFormat>Widescreen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Cosimo Renzi</dc:creator>
  <cp:lastModifiedBy>Cosimo Renzi</cp:lastModifiedBy>
  <cp:revision>10</cp:revision>
  <dcterms:created xsi:type="dcterms:W3CDTF">2020-09-29T12:39:35Z</dcterms:created>
  <dcterms:modified xsi:type="dcterms:W3CDTF">2020-09-30T08:22:17Z</dcterms:modified>
</cp:coreProperties>
</file>