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6" r:id="rId5"/>
    <p:sldId id="292" r:id="rId6"/>
    <p:sldId id="294" r:id="rId7"/>
    <p:sldId id="297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imo Renzi" initials="CR" lastIdx="1" clrIdx="0">
    <p:extLst>
      <p:ext uri="{19B8F6BF-5375-455C-9EA6-DF929625EA0E}">
        <p15:presenceInfo xmlns:p15="http://schemas.microsoft.com/office/powerpoint/2012/main" userId="a40ab2abf07227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8F25-9F09-4D84-AD29-2A59CFF6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055C1-1918-4913-BB65-F70B98FAB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AA9D-B729-4BD3-9D43-B54964D5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5799-08A7-4D02-8C23-C681087D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110E2-4E85-4D8D-94B7-833AC0D4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7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6491-5AF8-4C63-B5E3-539DD8FB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744EF-FD5B-4B1C-AE59-C348D0CA5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B9AE-9E21-4AFC-9593-77CC3DA3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7A5F-489B-48E8-99E1-CD38E56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45CE-5540-48F7-8045-A085B990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0D32B-A3C9-4805-BEB0-7EC78671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1E015-06DB-4D9A-AC30-624E32A74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2DC8-89A1-4D0D-BA41-5DE8D1EC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B3738-D7E7-45FC-B7B3-2192EB58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8473-5648-4EEA-8DD8-D82FA937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77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D1BB-CA83-4F3F-B37B-90127A11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9266-5CA8-44CD-AC74-E08702A8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43E8E-95BF-40B2-B42C-C2413D7B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EC06-57E0-4DDE-967B-674AE1F4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D291-BA06-49F6-B92E-3F0C28F5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1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9839-35A0-4D92-B547-285914B8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3B365-2080-4BAA-914C-DF1C55F45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6444-E1A7-4E7B-A0C2-1CC3E82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D430-B879-40B6-877A-A12634C0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1E0D-90EE-49E5-8195-9E4D5AC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DD41-B58A-4156-9ABD-D07EFDCE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A545-CE97-444F-BF6D-EA7933BB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B89B0-E9EA-4A62-97B7-E65672C5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51414-B710-4F1B-AB8E-A99F1563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B6AA-EE76-4890-A85B-10327AC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DD06-2BF7-4F8E-9A93-9A0EAD43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4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69A2-F755-4939-8DB9-0C2B9AC1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375F9-8F42-4EE8-AAA6-3526E5E1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2A010-05A2-4ABE-B241-F8D0C1BF0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A97B6-69A3-4B65-9D22-6ABECA27C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78A91-E975-4EE6-9355-4D86C49F1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9D84F-0353-44D8-B462-B5317310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DFEAA-2E29-4A6D-86BA-89F162E1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968CD-9BF6-476A-8E04-66279993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41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3A53-1D46-43CE-A96A-CA2BC74A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744C3-D3F0-4269-B03B-0DB2363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5BE78-E5C5-4C6D-9CC8-A138C6F2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76F9-0A8B-43B4-9DD3-AF760726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26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8E6A0-4928-4648-A05C-362212F6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1F395-B04B-48D2-A844-F3D0F23E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58C6E-4A55-498E-B25B-5E7842E9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66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FEEF-7D81-4E1C-A99E-4A3D9DF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280E-ECFB-4852-9FBC-4AD9D4D3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9B2B-333B-453B-AAD9-60CCC4C6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D417-17E1-4B73-86F0-D679C47F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AF98-CEC2-4253-A7BC-762FDEBB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2983-19D8-48B7-801A-E17D3954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0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2433-DCD1-4A61-B6DC-7DB34701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C8C50-D93C-4609-BBA0-7A92F54E0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CB623-685E-4858-8D90-D6FDB44FD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2AACC-A7E8-419E-8E61-5CB5E48E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47028-2D8E-455F-9E7D-EF2E281F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9F1EC-D5B8-464D-AFFA-9D862D24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4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EAB86-D89D-4D77-A67D-2C998FC5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F2276-9A31-41B2-B862-28BBA2B6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B43C-3208-4CC7-A34F-E1A5C15F8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3676-D195-4E67-8485-B53E64A1A857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CBF3-8BC7-4FD3-BB3F-6BA1407E9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DBAC-7937-4BB1-A3B7-39767C2BF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9636-82E1-40E7-98AF-5D98845C2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7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0544-1CBA-462C-891E-E678C205D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E715C-504E-4EBC-A86B-C61FB0A20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2" descr="Powerpoint8.jpg">
            <a:extLst>
              <a:ext uri="{FF2B5EF4-FFF2-40B4-BE49-F238E27FC236}">
                <a16:creationId xmlns:a16="http://schemas.microsoft.com/office/drawing/2014/main" id="{10D2E8CE-1EC5-4B70-8B55-B2EE99198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229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DD2C83-63B2-427D-8E9A-775FD6A96F04}"/>
              </a:ext>
            </a:extLst>
          </p:cNvPr>
          <p:cNvSpPr/>
          <p:nvPr/>
        </p:nvSpPr>
        <p:spPr>
          <a:xfrm>
            <a:off x="982105" y="3019621"/>
            <a:ext cx="9401175" cy="194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YOUAca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2.0: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Academy of grassroots sport”</a:t>
            </a:r>
            <a:endParaRPr lang="en-US" sz="2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Sport, Small Collaborative Partnership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9BF0925A-1C2E-4117-8FC8-C9B29026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4" y="95251"/>
            <a:ext cx="1844813" cy="1027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C3AAB03A-5057-4EE6-BF5C-4853DE86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6" y="95250"/>
            <a:ext cx="5006644" cy="11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642EC-FEDA-4B20-9DA9-F3D3C5E31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96" y="154717"/>
            <a:ext cx="3111390" cy="28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706076B0-6BF7-499E-AE67-B4A7C07176EA}"/>
              </a:ext>
            </a:extLst>
          </p:cNvPr>
          <p:cNvSpPr>
            <a:spLocks noGrp="1"/>
          </p:cNvSpPr>
          <p:nvPr/>
        </p:nvSpPr>
        <p:spPr bwMode="auto">
          <a:xfrm>
            <a:off x="264160" y="259633"/>
            <a:ext cx="11854046" cy="20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sz="2400" b="1" dirty="0">
                <a:latin typeface="+mn-lt"/>
              </a:rPr>
              <a:t>Title</a:t>
            </a:r>
            <a:r>
              <a:rPr lang="en-GB" sz="2400" dirty="0">
                <a:latin typeface="+mn-lt"/>
              </a:rPr>
              <a:t>: 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YOUAca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 2.0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YOUth</a:t>
            </a:r>
            <a:r>
              <a:rPr lang="en-US" sz="2400" dirty="0">
                <a:latin typeface="+mn-lt"/>
              </a:rPr>
              <a:t> Academy of grassroots sport</a:t>
            </a:r>
            <a:br>
              <a:rPr lang="it-IT" sz="2400" dirty="0"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Co-funded by the </a:t>
            </a:r>
            <a:r>
              <a:rPr lang="it-IT" sz="2400" b="1" dirty="0">
                <a:latin typeface="+mn-lt"/>
              </a:rPr>
              <a:t>Erasmus+ programme – Small Collaborative Partnership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algn="l">
              <a:defRPr/>
            </a:pPr>
            <a:r>
              <a:rPr lang="en-GB" sz="2400" b="1" dirty="0">
                <a:latin typeface="+mn-lt"/>
              </a:rPr>
              <a:t>Project lifetime</a:t>
            </a:r>
            <a:r>
              <a:rPr lang="en-GB" sz="2400" dirty="0">
                <a:latin typeface="+mn-lt"/>
              </a:rPr>
              <a:t>: from January 2020 to June 2021</a:t>
            </a:r>
            <a:br>
              <a:rPr lang="it-IT" sz="1875" dirty="0"/>
            </a:br>
            <a:endParaRPr lang="it-IT" sz="187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4A93E-25C2-4559-8A56-AEB803A5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67EBF-42B3-4132-8D52-9D52B903DAAF}"/>
              </a:ext>
            </a:extLst>
          </p:cNvPr>
          <p:cNvSpPr txBox="1"/>
          <p:nvPr/>
        </p:nvSpPr>
        <p:spPr>
          <a:xfrm>
            <a:off x="702310" y="2196187"/>
            <a:ext cx="949642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Partnership</a:t>
            </a:r>
          </a:p>
          <a:p>
            <a:endParaRPr lang="it-IT" dirty="0"/>
          </a:p>
          <a:p>
            <a:r>
              <a:rPr lang="it-IT" dirty="0"/>
              <a:t>Coordinator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Partners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AC105-6F68-46C6-9F5C-D8AA28EC7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81" y="4357087"/>
            <a:ext cx="689294" cy="689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25E9FE-CFE7-4337-BE56-B2D79BA6A3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3229927"/>
            <a:ext cx="739775" cy="398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520E37-0A05-43CB-B829-D9FC0AC8124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2" y="4516916"/>
            <a:ext cx="796925" cy="42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6480FD-BEFB-4195-8B90-F5B4E8058B5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43" y="4474370"/>
            <a:ext cx="102743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C43AC6-DF98-4442-AE4C-556573257FE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4426746"/>
            <a:ext cx="1804670" cy="608330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DDD2F0-E4C0-4216-A254-B71B97CFAEE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2" y="4404837"/>
            <a:ext cx="6000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65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16D8EC-85EB-4453-9D06-A2F767F91C87}"/>
              </a:ext>
            </a:extLst>
          </p:cNvPr>
          <p:cNvSpPr txBox="1"/>
          <p:nvPr/>
        </p:nvSpPr>
        <p:spPr>
          <a:xfrm>
            <a:off x="381000" y="2890363"/>
            <a:ext cx="72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MAIN OBJECTIVE</a:t>
            </a:r>
          </a:p>
          <a:p>
            <a:endParaRPr lang="it-IT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012C6-5AF6-4567-BF1C-867813FAF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6" y="2844332"/>
            <a:ext cx="2413285" cy="2669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67A3B-46FF-4212-9231-F12F3E3B8FAC}"/>
              </a:ext>
            </a:extLst>
          </p:cNvPr>
          <p:cNvSpPr txBox="1"/>
          <p:nvPr/>
        </p:nvSpPr>
        <p:spPr>
          <a:xfrm>
            <a:off x="683260" y="91441"/>
            <a:ext cx="10146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WE ARE / Youth Academy  </a:t>
            </a:r>
            <a:endParaRPr lang="it-IT" sz="24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/>
              <a:t>“</a:t>
            </a:r>
            <a:r>
              <a:rPr lang="en-GB" sz="2400" dirty="0" err="1"/>
              <a:t>YOUAca</a:t>
            </a:r>
            <a:r>
              <a:rPr lang="en-GB" sz="2400" dirty="0"/>
              <a:t> 2.0 - Youth Academy of Grassroots Sport” is an Eu co-funded project, coordinated by CSIT with a partnership of 6 National sports organizations (AICS/Italy, TUL/ Finland, UCEC/Spain, KALEV/Estonia and HLA/Croatia).</a:t>
            </a:r>
          </a:p>
          <a:p>
            <a:pPr algn="just"/>
            <a:r>
              <a:rPr lang="en-GB" sz="2400" b="1" dirty="0"/>
              <a:t>A Pilot program of education and mutual learning</a:t>
            </a:r>
            <a:endParaRPr lang="it-IT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7A0A35-F459-407A-9FA2-216077EC5F2B}"/>
              </a:ext>
            </a:extLst>
          </p:cNvPr>
          <p:cNvSpPr txBox="1">
            <a:spLocks/>
          </p:cNvSpPr>
          <p:nvPr/>
        </p:nvSpPr>
        <p:spPr>
          <a:xfrm>
            <a:off x="2304483" y="3429000"/>
            <a:ext cx="9506517" cy="168619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deliver the first edition of Youth Academy in grassroots sport, </a:t>
            </a:r>
            <a:r>
              <a:rPr lang="en-US" b="1" dirty="0"/>
              <a:t>preparing a new generation of young leaders </a:t>
            </a:r>
            <a:r>
              <a:rPr lang="en-US" dirty="0"/>
              <a:t>in grassroots sport at national and international level. 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pic>
        <p:nvPicPr>
          <p:cNvPr id="1026" name="Picture 2" descr="Risultato immagini per online platform">
            <a:extLst>
              <a:ext uri="{FF2B5EF4-FFF2-40B4-BE49-F238E27FC236}">
                <a16:creationId xmlns:a16="http://schemas.microsoft.com/office/drawing/2014/main" id="{1EFE649E-9C82-476C-94BA-A34097F4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50049"/>
            <a:ext cx="1828800" cy="16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8B5C21-591F-456D-869E-799C92D9BE92}"/>
              </a:ext>
            </a:extLst>
          </p:cNvPr>
          <p:cNvSpPr txBox="1"/>
          <p:nvPr/>
        </p:nvSpPr>
        <p:spPr>
          <a:xfrm>
            <a:off x="533400" y="91441"/>
            <a:ext cx="783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WHAT ARE THE OUTPUTS WE EXPECT TO ACHIEVE?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E8630-DF12-4829-AEE5-64A594C54A84}"/>
              </a:ext>
            </a:extLst>
          </p:cNvPr>
          <p:cNvSpPr txBox="1"/>
          <p:nvPr/>
        </p:nvSpPr>
        <p:spPr>
          <a:xfrm>
            <a:off x="428623" y="4363382"/>
            <a:ext cx="5734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3. To implement the skills learned on the field in collaboration with grassroots sport organisations at national and international level</a:t>
            </a:r>
          </a:p>
          <a:p>
            <a:pPr algn="just"/>
            <a:endParaRPr lang="it-IT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72887-8956-4D5D-8B0D-F114F1DE9566}"/>
              </a:ext>
            </a:extLst>
          </p:cNvPr>
          <p:cNvSpPr txBox="1"/>
          <p:nvPr/>
        </p:nvSpPr>
        <p:spPr>
          <a:xfrm>
            <a:off x="4450715" y="2563601"/>
            <a:ext cx="5734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2. To design and test a web platform aimed at promoting connections and ideas between young leaders and sport organisations’ members.</a:t>
            </a:r>
            <a:endParaRPr lang="it-IT" sz="2000" dirty="0"/>
          </a:p>
          <a:p>
            <a:endParaRPr lang="it-IT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BB1CF-E734-47A8-A903-16CD9437AD23}"/>
              </a:ext>
            </a:extLst>
          </p:cNvPr>
          <p:cNvSpPr txBox="1"/>
          <p:nvPr/>
        </p:nvSpPr>
        <p:spPr>
          <a:xfrm>
            <a:off x="533401" y="813678"/>
            <a:ext cx="7834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1. </a:t>
            </a:r>
            <a:r>
              <a:rPr lang="it-IT" sz="2000" dirty="0"/>
              <a:t>To design new project ideas in 2 CSIT sectors: 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Innovative Sports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Sport and Disability</a:t>
            </a:r>
            <a:endParaRPr lang="en-GB" sz="2000" dirty="0"/>
          </a:p>
        </p:txBody>
      </p:sp>
      <p:pic>
        <p:nvPicPr>
          <p:cNvPr id="15" name="Picture 14" descr="A close up of a mans face&#10;&#10;Description automatically generated">
            <a:extLst>
              <a:ext uri="{FF2B5EF4-FFF2-40B4-BE49-F238E27FC236}">
                <a16:creationId xmlns:a16="http://schemas.microsoft.com/office/drawing/2014/main" id="{7D447F13-9971-405E-A1EB-22022B35F1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8" b="28149"/>
          <a:stretch/>
        </p:blipFill>
        <p:spPr>
          <a:xfrm>
            <a:off x="6775741" y="3677938"/>
            <a:ext cx="1881545" cy="1939090"/>
          </a:xfrm>
          <a:prstGeom prst="rect">
            <a:avLst/>
          </a:prstGeom>
        </p:spPr>
      </p:pic>
      <p:pic>
        <p:nvPicPr>
          <p:cNvPr id="1030" name="Picture 6" descr="Bubble Football - The Crazy New Sport That Europeans Are Loving">
            <a:extLst>
              <a:ext uri="{FF2B5EF4-FFF2-40B4-BE49-F238E27FC236}">
                <a16:creationId xmlns:a16="http://schemas.microsoft.com/office/drawing/2014/main" id="{9758BB9D-094A-484D-8B1B-405B68C2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85" y="194064"/>
            <a:ext cx="3239189" cy="20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652CC-E62B-4061-B602-983436DE28BF}"/>
              </a:ext>
            </a:extLst>
          </p:cNvPr>
          <p:cNvSpPr txBox="1"/>
          <p:nvPr/>
        </p:nvSpPr>
        <p:spPr>
          <a:xfrm>
            <a:off x="3633787" y="-32756"/>
            <a:ext cx="492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PROJECT’S ROADMAP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B5FA24-A12C-4480-9550-AC841C1275D6}"/>
              </a:ext>
            </a:extLst>
          </p:cNvPr>
          <p:cNvGrpSpPr/>
          <p:nvPr/>
        </p:nvGrpSpPr>
        <p:grpSpPr>
          <a:xfrm>
            <a:off x="204351" y="836063"/>
            <a:ext cx="4366389" cy="584776"/>
            <a:chOff x="4028271" y="3703258"/>
            <a:chExt cx="2252311" cy="1576545"/>
          </a:xfrm>
          <a:solidFill>
            <a:schemeClr val="accent6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A3CC8FF-A547-4655-B86E-D7C4087C9F19}"/>
                </a:ext>
              </a:extLst>
            </p:cNvPr>
            <p:cNvSpPr/>
            <p:nvPr/>
          </p:nvSpPr>
          <p:spPr>
            <a:xfrm>
              <a:off x="4028271" y="3703258"/>
              <a:ext cx="2252311" cy="15765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0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0EECA14-0615-4C3D-BC77-977FE923C7DA}"/>
                </a:ext>
              </a:extLst>
            </p:cNvPr>
            <p:cNvSpPr txBox="1"/>
            <p:nvPr/>
          </p:nvSpPr>
          <p:spPr>
            <a:xfrm>
              <a:off x="4085769" y="3819670"/>
              <a:ext cx="2098363" cy="14225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3 ONLINE MEETINGS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2F113A-0B13-47F4-B6F0-2A41F01F303A}"/>
              </a:ext>
            </a:extLst>
          </p:cNvPr>
          <p:cNvGrpSpPr/>
          <p:nvPr/>
        </p:nvGrpSpPr>
        <p:grpSpPr>
          <a:xfrm>
            <a:off x="264160" y="2500834"/>
            <a:ext cx="4502274" cy="529582"/>
            <a:chOff x="782931" y="758732"/>
            <a:chExt cx="2382118" cy="135628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B110701-3E47-4F08-92E1-76521402DC61}"/>
                </a:ext>
              </a:extLst>
            </p:cNvPr>
            <p:cNvSpPr/>
            <p:nvPr/>
          </p:nvSpPr>
          <p:spPr>
            <a:xfrm>
              <a:off x="782931" y="758732"/>
              <a:ext cx="2382118" cy="135628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7A4AAEC-EFA4-411A-84AB-EF57B1242B51}"/>
                </a:ext>
              </a:extLst>
            </p:cNvPr>
            <p:cNvSpPr txBox="1"/>
            <p:nvPr/>
          </p:nvSpPr>
          <p:spPr>
            <a:xfrm>
              <a:off x="849151" y="824952"/>
              <a:ext cx="2249678" cy="1223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LEARNING BY DOING AT NATIONAL LEVEL</a:t>
              </a:r>
              <a:endParaRPr lang="it-IT" sz="2000" kern="12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045F25-969C-468D-9F0C-B823F0F541D2}"/>
              </a:ext>
            </a:extLst>
          </p:cNvPr>
          <p:cNvSpPr txBox="1"/>
          <p:nvPr/>
        </p:nvSpPr>
        <p:spPr>
          <a:xfrm>
            <a:off x="4889634" y="745196"/>
            <a:ext cx="7302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1</a:t>
            </a:r>
            <a:r>
              <a:rPr lang="en-US" sz="2000" baseline="30000" dirty="0">
                <a:ea typeface="Times New Roman" panose="02020603050405020304" pitchFamily="18" charset="0"/>
              </a:rPr>
              <a:t>st</a:t>
            </a:r>
            <a:r>
              <a:rPr lang="en-US" sz="2000" dirty="0">
                <a:ea typeface="Times New Roman" panose="02020603050405020304" pitchFamily="18" charset="0"/>
              </a:rPr>
              <a:t> Meeting: To meet each other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Meeting: To get knowledge about innovative sports and disability in sport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Meeting: To define criteria of </a:t>
            </a:r>
            <a:r>
              <a:rPr lang="en-US" sz="2000" dirty="0" err="1"/>
              <a:t>YOUAca</a:t>
            </a:r>
            <a:r>
              <a:rPr lang="en-US" sz="2000" dirty="0"/>
              <a:t> web platform</a:t>
            </a:r>
            <a:endParaRPr lang="it-IT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697C5-7766-44BC-B0FC-62BA222A07FE}"/>
              </a:ext>
            </a:extLst>
          </p:cNvPr>
          <p:cNvSpPr txBox="1"/>
          <p:nvPr/>
        </p:nvSpPr>
        <p:spPr>
          <a:xfrm>
            <a:off x="4889634" y="2543398"/>
            <a:ext cx="668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To design project ideas in collaboration with 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at national level</a:t>
            </a:r>
            <a:endParaRPr lang="it-IT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7765F-00FF-45AB-8965-638C8DD8C707}"/>
              </a:ext>
            </a:extLst>
          </p:cNvPr>
          <p:cNvSpPr txBox="1"/>
          <p:nvPr/>
        </p:nvSpPr>
        <p:spPr>
          <a:xfrm>
            <a:off x="423823" y="2155420"/>
            <a:ext cx="40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December 2020 to March 2021</a:t>
            </a:r>
            <a:endParaRPr lang="it-I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027C68-DAE4-483E-AF1D-CE57DD72E7A3}"/>
              </a:ext>
            </a:extLst>
          </p:cNvPr>
          <p:cNvSpPr txBox="1"/>
          <p:nvPr/>
        </p:nvSpPr>
        <p:spPr>
          <a:xfrm>
            <a:off x="285365" y="460804"/>
            <a:ext cx="362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September to December 2020</a:t>
            </a:r>
            <a:endParaRPr lang="it-IT" dirty="0"/>
          </a:p>
        </p:txBody>
      </p:sp>
      <p:pic>
        <p:nvPicPr>
          <p:cNvPr id="28" name="Graphic 27" descr="Computer">
            <a:extLst>
              <a:ext uri="{FF2B5EF4-FFF2-40B4-BE49-F238E27FC236}">
                <a16:creationId xmlns:a16="http://schemas.microsoft.com/office/drawing/2014/main" id="{491557E6-B45D-454C-94AD-4F614EEC4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588" y="1338376"/>
            <a:ext cx="914400" cy="914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A60A83B-3284-4932-BE91-446F9EC45A3E}"/>
              </a:ext>
            </a:extLst>
          </p:cNvPr>
          <p:cNvGrpSpPr/>
          <p:nvPr/>
        </p:nvGrpSpPr>
        <p:grpSpPr>
          <a:xfrm>
            <a:off x="317189" y="4318508"/>
            <a:ext cx="4253551" cy="386145"/>
            <a:chOff x="782931" y="758732"/>
            <a:chExt cx="2382118" cy="135628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1E66173-1BC5-492B-AE8F-562B341E0737}"/>
                </a:ext>
              </a:extLst>
            </p:cNvPr>
            <p:cNvSpPr/>
            <p:nvPr/>
          </p:nvSpPr>
          <p:spPr>
            <a:xfrm>
              <a:off x="782931" y="758732"/>
              <a:ext cx="2382118" cy="135628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3D2F3B13-E101-4EC3-A17D-6159F3F4F61B}"/>
                </a:ext>
              </a:extLst>
            </p:cNvPr>
            <p:cNvSpPr txBox="1"/>
            <p:nvPr/>
          </p:nvSpPr>
          <p:spPr>
            <a:xfrm>
              <a:off x="849151" y="824952"/>
              <a:ext cx="2249678" cy="122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LIVE MEETING IN WIEN</a:t>
              </a:r>
              <a:endParaRPr lang="it-IT" sz="2000" kern="1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1C9C6A-EE4A-46C1-AE1B-087167FF77BC}"/>
              </a:ext>
            </a:extLst>
          </p:cNvPr>
          <p:cNvSpPr txBox="1"/>
          <p:nvPr/>
        </p:nvSpPr>
        <p:spPr>
          <a:xfrm>
            <a:off x="264160" y="4005079"/>
            <a:ext cx="40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March 2021</a:t>
            </a:r>
            <a:endParaRPr lang="it-I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6F7EE-64F5-491F-8C25-47AEDD337A08}"/>
              </a:ext>
            </a:extLst>
          </p:cNvPr>
          <p:cNvSpPr txBox="1"/>
          <p:nvPr/>
        </p:nvSpPr>
        <p:spPr>
          <a:xfrm>
            <a:off x="4713971" y="4154672"/>
            <a:ext cx="716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To present project ideas and get feedback from CSIT managers and leaders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To get skills and knowledge in management and leadership at grassroots sport level</a:t>
            </a:r>
          </a:p>
        </p:txBody>
      </p:sp>
      <p:pic>
        <p:nvPicPr>
          <p:cNvPr id="38" name="Graphic 37" descr="Meeting">
            <a:extLst>
              <a:ext uri="{FF2B5EF4-FFF2-40B4-BE49-F238E27FC236}">
                <a16:creationId xmlns:a16="http://schemas.microsoft.com/office/drawing/2014/main" id="{EF22B3C4-5A27-485D-987C-A06CA6438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2033" y="4630641"/>
            <a:ext cx="914400" cy="914400"/>
          </a:xfrm>
          <a:prstGeom prst="rect">
            <a:avLst/>
          </a:prstGeom>
        </p:spPr>
      </p:pic>
      <p:pic>
        <p:nvPicPr>
          <p:cNvPr id="42" name="Graphic 41" descr="Easel">
            <a:extLst>
              <a:ext uri="{FF2B5EF4-FFF2-40B4-BE49-F238E27FC236}">
                <a16:creationId xmlns:a16="http://schemas.microsoft.com/office/drawing/2014/main" id="{CE7F759A-8477-47B1-BCEB-73C37CE59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2033" y="30104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27" grpId="0"/>
      <p:bldP spid="22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652CC-E62B-4061-B602-983436DE28BF}"/>
              </a:ext>
            </a:extLst>
          </p:cNvPr>
          <p:cNvSpPr txBox="1"/>
          <p:nvPr/>
        </p:nvSpPr>
        <p:spPr>
          <a:xfrm>
            <a:off x="3633787" y="-32756"/>
            <a:ext cx="492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STEPS OF THE PROJECT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B5FA24-A12C-4480-9550-AC841C1275D6}"/>
              </a:ext>
            </a:extLst>
          </p:cNvPr>
          <p:cNvGrpSpPr/>
          <p:nvPr/>
        </p:nvGrpSpPr>
        <p:grpSpPr>
          <a:xfrm>
            <a:off x="252547" y="2749014"/>
            <a:ext cx="4454197" cy="555905"/>
            <a:chOff x="4028271" y="3703258"/>
            <a:chExt cx="2252311" cy="1576545"/>
          </a:xfrm>
          <a:solidFill>
            <a:schemeClr val="accent6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A3CC8FF-A547-4655-B86E-D7C4087C9F19}"/>
                </a:ext>
              </a:extLst>
            </p:cNvPr>
            <p:cNvSpPr/>
            <p:nvPr/>
          </p:nvSpPr>
          <p:spPr>
            <a:xfrm>
              <a:off x="4028271" y="3703258"/>
              <a:ext cx="2252311" cy="15765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0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0EECA14-0615-4C3D-BC77-977FE923C7DA}"/>
                </a:ext>
              </a:extLst>
            </p:cNvPr>
            <p:cNvSpPr txBox="1"/>
            <p:nvPr/>
          </p:nvSpPr>
          <p:spPr>
            <a:xfrm>
              <a:off x="4105245" y="3780232"/>
              <a:ext cx="2098363" cy="1422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LIVE MEETING IN EMILIA-ROMAGNA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5AF3B7-A919-4AC3-BE6B-2042DC3B9CC3}"/>
              </a:ext>
            </a:extLst>
          </p:cNvPr>
          <p:cNvSpPr txBox="1"/>
          <p:nvPr/>
        </p:nvSpPr>
        <p:spPr>
          <a:xfrm>
            <a:off x="4907029" y="827404"/>
            <a:ext cx="730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To test the platform at national level.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45F25-969C-468D-9F0C-B823F0F541D2}"/>
              </a:ext>
            </a:extLst>
          </p:cNvPr>
          <p:cNvSpPr txBox="1"/>
          <p:nvPr/>
        </p:nvSpPr>
        <p:spPr>
          <a:xfrm>
            <a:off x="4858969" y="2982737"/>
            <a:ext cx="730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To present the </a:t>
            </a:r>
            <a:r>
              <a:rPr lang="en-US" sz="2000" dirty="0" err="1">
                <a:ea typeface="Times New Roman" panose="02020603050405020304" pitchFamily="18" charset="0"/>
              </a:rPr>
              <a:t>YOUAca</a:t>
            </a:r>
            <a:r>
              <a:rPr lang="en-US" sz="2000" dirty="0">
                <a:ea typeface="Times New Roman" panose="02020603050405020304" pitchFamily="18" charset="0"/>
              </a:rPr>
              <a:t> platform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To take part to an International grassroots sport event: WSG2021</a:t>
            </a:r>
          </a:p>
          <a:p>
            <a:pPr algn="just"/>
            <a:endParaRPr lang="it-IT" sz="2000" dirty="0"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0983-D599-484D-8D69-A6577DAC54A7}"/>
              </a:ext>
            </a:extLst>
          </p:cNvPr>
          <p:cNvSpPr txBox="1"/>
          <p:nvPr/>
        </p:nvSpPr>
        <p:spPr>
          <a:xfrm>
            <a:off x="547211" y="463115"/>
            <a:ext cx="362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April to May 2021</a:t>
            </a:r>
            <a:endParaRPr lang="it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9CBB9-9ADB-4729-B9E1-4E3D05CE398A}"/>
              </a:ext>
            </a:extLst>
          </p:cNvPr>
          <p:cNvSpPr txBox="1"/>
          <p:nvPr/>
        </p:nvSpPr>
        <p:spPr>
          <a:xfrm>
            <a:off x="547211" y="2282542"/>
            <a:ext cx="362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June 2021</a:t>
            </a:r>
            <a:endParaRPr lang="it-IT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973AB-6D7B-409C-A8EE-F6D8A00AAEC0}"/>
              </a:ext>
            </a:extLst>
          </p:cNvPr>
          <p:cNvGrpSpPr/>
          <p:nvPr/>
        </p:nvGrpSpPr>
        <p:grpSpPr>
          <a:xfrm>
            <a:off x="398773" y="827404"/>
            <a:ext cx="3992429" cy="461666"/>
            <a:chOff x="782931" y="758732"/>
            <a:chExt cx="2382118" cy="135628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5A02FE1-2620-4A84-82B9-2BD7085B5404}"/>
                </a:ext>
              </a:extLst>
            </p:cNvPr>
            <p:cNvSpPr/>
            <p:nvPr/>
          </p:nvSpPr>
          <p:spPr>
            <a:xfrm>
              <a:off x="782931" y="758732"/>
              <a:ext cx="2382118" cy="135628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3DBA8EA7-6219-4B54-9837-D65BC28C3183}"/>
                </a:ext>
              </a:extLst>
            </p:cNvPr>
            <p:cNvSpPr txBox="1"/>
            <p:nvPr/>
          </p:nvSpPr>
          <p:spPr>
            <a:xfrm>
              <a:off x="849151" y="824952"/>
              <a:ext cx="2249678" cy="1223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LEARNING BY DOING</a:t>
              </a:r>
              <a:endParaRPr lang="it-IT" sz="2000" kern="1200" dirty="0"/>
            </a:p>
          </p:txBody>
        </p:sp>
      </p:grpSp>
      <p:pic>
        <p:nvPicPr>
          <p:cNvPr id="6" name="Graphic 5" descr="Blog">
            <a:extLst>
              <a:ext uri="{FF2B5EF4-FFF2-40B4-BE49-F238E27FC236}">
                <a16:creationId xmlns:a16="http://schemas.microsoft.com/office/drawing/2014/main" id="{84F77F94-8836-4A74-BF58-101B67D99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2528" y="1306568"/>
            <a:ext cx="914400" cy="914400"/>
          </a:xfrm>
          <a:prstGeom prst="rect">
            <a:avLst/>
          </a:prstGeom>
        </p:spPr>
      </p:pic>
      <p:pic>
        <p:nvPicPr>
          <p:cNvPr id="2050" name="Picture 2" descr="CSIT World Sports Games – Wikipedia">
            <a:extLst>
              <a:ext uri="{FF2B5EF4-FFF2-40B4-BE49-F238E27FC236}">
                <a16:creationId xmlns:a16="http://schemas.microsoft.com/office/drawing/2014/main" id="{D2F496E9-A25F-4ED5-802C-53A56A6E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37" y="3553082"/>
            <a:ext cx="2095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1B27CE86-3B5D-4FB8-A221-E78DAA23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" y="5835350"/>
            <a:ext cx="1370467" cy="7630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eacea.ec.europa.eu/sites/eacea-site/files/logosbeneficaireserasmusleft_en.jpg">
            <a:extLst>
              <a:ext uri="{FF2B5EF4-FFF2-40B4-BE49-F238E27FC236}">
                <a16:creationId xmlns:a16="http://schemas.microsoft.com/office/drawing/2014/main" id="{717104FF-58E5-4268-BDFE-495F8DC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5835350"/>
            <a:ext cx="4185920" cy="9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6DC8D9-D1CC-4E5F-A47A-825A2BD8CBEC}"/>
              </a:ext>
            </a:extLst>
          </p:cNvPr>
          <p:cNvCxnSpPr>
            <a:cxnSpLocks/>
          </p:cNvCxnSpPr>
          <p:nvPr/>
        </p:nvCxnSpPr>
        <p:spPr>
          <a:xfrm>
            <a:off x="0" y="5735637"/>
            <a:ext cx="1219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91580-BA37-438D-85DA-D7C07AC6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8" y="5798277"/>
            <a:ext cx="1119252" cy="1031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138AD-27B7-4979-995A-6DCAFE9B3E5F}"/>
              </a:ext>
            </a:extLst>
          </p:cNvPr>
          <p:cNvSpPr txBox="1"/>
          <p:nvPr/>
        </p:nvSpPr>
        <p:spPr>
          <a:xfrm>
            <a:off x="2714625" y="209557"/>
            <a:ext cx="742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</a:rPr>
              <a:t>TASK FOR THE NEXT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A2713-2390-4617-B08F-95270A61D6C0}"/>
              </a:ext>
            </a:extLst>
          </p:cNvPr>
          <p:cNvSpPr txBox="1"/>
          <p:nvPr/>
        </p:nvSpPr>
        <p:spPr>
          <a:xfrm>
            <a:off x="942974" y="990612"/>
            <a:ext cx="1069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Collect information about your organisation’s activities in the field of innovative sports and disability in sport.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Prepare a brief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6370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16906</TotalTime>
  <Words>380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Cosimo Renzi</dc:creator>
  <cp:lastModifiedBy>Cosimo Renzi</cp:lastModifiedBy>
  <cp:revision>126</cp:revision>
  <cp:lastPrinted>2020-09-30T14:15:26Z</cp:lastPrinted>
  <dcterms:created xsi:type="dcterms:W3CDTF">2019-03-04T10:56:57Z</dcterms:created>
  <dcterms:modified xsi:type="dcterms:W3CDTF">2020-09-30T14:43:59Z</dcterms:modified>
</cp:coreProperties>
</file>