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6" r:id="rId3"/>
    <p:sldId id="260" r:id="rId4"/>
    <p:sldId id="257" r:id="rId5"/>
    <p:sldId id="258" r:id="rId6"/>
    <p:sldId id="26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FAB721-3588-46E2-BA3A-27D7C437F7D9}" v="163" dt="2020-11-16T15:39:00.8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7D0B8-084B-48F0-8CD6-DCFAE6B52087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7FB0E-D9CB-4F73-97E8-852E9BE41AD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7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7FB0E-D9CB-4F73-97E8-852E9BE41AD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7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FA4135-CD60-4F6F-AF0D-1B6439F2F0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8E23955-1F85-4396-95C6-F1D818848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DD3A87-174B-4453-9E79-DB926D476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EC24FF-3756-4F57-A877-BFD733D85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5911C2B-2434-4236-9454-2FB586CB4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06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85F011-351B-4DDB-AD0A-391F5BBF1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4964168-C47E-4C76-9EF3-9DBD3592C6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BA7C76-1EB7-49EA-B9A6-605BC087E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B0510E-80C8-4F89-8E0C-0EB37F53B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2E632B-9FEC-4715-81C9-D9A9BC247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19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014B4D1-FAB0-456C-A831-F43C192E5F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44F89BF-B19C-46A1-8ECB-EDFB2D8AD4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F7CBE1-BAC1-4FAF-B048-4BAA92469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1D730C-FCD6-4436-8B41-1ED7DAD8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921A6C-C710-4B01-A30E-AB29C77D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B93919-260A-4719-8253-009443388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22460CE-B14E-4F15-B6AB-291181FF9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59B4FB-09A1-4C34-BE0E-A80444932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0C2BA1-68B1-45EA-831C-63F8F2674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B60468-C3CC-46FB-A42B-45EE507EF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599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639288-2428-4902-B34B-714479859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394D0D6-0D11-4E51-BDD7-42B5196C3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36865A-E669-4AE7-A560-DC1E424FE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BFBFA56-0CFD-42B6-942F-CC0F5345F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72E623-86E3-4E6B-9194-4FDC6FDCB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64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FF512A-E7CF-4E56-8489-EAD8E1795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57F3DD-21C8-470F-958F-08C5013944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15BEC73-1D3F-4D49-B3F6-4864B22E8B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6E2DB84-76D1-42E8-BE99-9C8D28C42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609D446-402A-408C-AB4E-1BABBE7D7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D5A1D31-773B-4684-9E75-53FB54177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9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218727-BB95-4B4A-86ED-3BF643C3B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74ACBBA-6724-41C7-9E33-6BC0C540B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E29F99-02F4-47D9-8362-9B88E01EF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9A44440-9A94-4ABD-A8F9-432732A90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0EB6EA7-1D14-4E39-B1A3-8BC1B00DD1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860B88A-49C9-46DB-947E-DAA12FEA3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0ACF46F-BBB5-407D-90CC-750101BA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4721C9B-E478-4A29-8F0E-0984394A9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19C43F-BDC8-4D52-83EC-01B5FB88D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ADA7406-F64F-4C19-A77C-843808838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0B07693-4C26-487C-9655-EF451065C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2E0D41C-1B0D-4ED7-A80A-91B2E209C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97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07554F4-9070-4174-8616-3026B33C2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A8BAE5E-76FF-4FF1-BE91-32DF2C072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5023B9F-7590-48E0-B050-7D7A9FEC7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30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BAAA4B-50DB-4167-BE75-82B9BB0EE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C91447-2761-4B76-BB18-880736314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7206E84-6127-4C50-B698-C8CA2285F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A07A1A-D15B-438C-B799-BD08F7D92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DB24F97-8E88-46B9-A015-AEEDA270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5397A78-40FB-41BD-9C02-6B9B5C85F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2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7A558B-AECF-4AEA-A26E-6F48A6CB0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9D0754A-0535-4408-8046-763374A0CE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926AAA4-81EE-411D-9D83-C16649531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6081F9-883D-4DDF-859A-B3383A45E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125F1F0-D40E-4D30-8AE3-43102A990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3BE0B1-95AF-4916-AB9A-68A107A0A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89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97FC1EB-9BEE-4370-9620-890A38532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EB8526-E89C-4025-8E5B-8C033010F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0074D8-FA5D-4F7E-8BB6-158092BC02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861C6-497F-4C3C-8CBD-0296A78C3CEC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C9A8CC-7FAF-4F01-A1BC-F98CE59257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996DFA-664A-44A1-8CDC-33645A97EF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7EFAE-A587-495E-81F9-21216E2A4D7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60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FBF42A-3E51-40A6-B88D-3304DFD02C1F}"/>
              </a:ext>
            </a:extLst>
          </p:cNvPr>
          <p:cNvSpPr txBox="1"/>
          <p:nvPr/>
        </p:nvSpPr>
        <p:spPr>
          <a:xfrm>
            <a:off x="2192669" y="1416876"/>
            <a:ext cx="78066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latin typeface="Cooper Black" panose="0208090404030B020404" pitchFamily="18" charset="0"/>
              </a:rPr>
              <a:t>Innovative sports </a:t>
            </a:r>
          </a:p>
          <a:p>
            <a:pPr algn="ctr"/>
            <a:r>
              <a:rPr lang="en-US" sz="5400" dirty="0">
                <a:latin typeface="Cooper Black" panose="0208090404030B020404" pitchFamily="18" charset="0"/>
              </a:rPr>
              <a:t>&amp;</a:t>
            </a:r>
          </a:p>
          <a:p>
            <a:pPr algn="ctr"/>
            <a:r>
              <a:rPr lang="en-US" sz="5400" dirty="0">
                <a:latin typeface="Cooper Black" panose="0208090404030B020404" pitchFamily="18" charset="0"/>
              </a:rPr>
              <a:t>Inclusion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03ED011-B0DF-41D4-BAD2-81D3CB3AD87E}"/>
              </a:ext>
            </a:extLst>
          </p:cNvPr>
          <p:cNvSpPr txBox="1"/>
          <p:nvPr/>
        </p:nvSpPr>
        <p:spPr>
          <a:xfrm>
            <a:off x="4120941" y="4332097"/>
            <a:ext cx="3950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volini" panose="03000502040302020204" pitchFamily="66" charset="0"/>
                <a:cs typeface="Cavolini" panose="03000502040302020204" pitchFamily="66" charset="0"/>
              </a:rPr>
              <a:t>What about Italy?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97B1B86-6B56-44BB-BF9F-C4C0D14B5C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265" b="14752"/>
          <a:stretch/>
        </p:blipFill>
        <p:spPr>
          <a:xfrm>
            <a:off x="5429612" y="118665"/>
            <a:ext cx="1332773" cy="129821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973AE1C-3984-4364-B49B-ACC9698F15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0" b="26802"/>
          <a:stretch/>
        </p:blipFill>
        <p:spPr>
          <a:xfrm>
            <a:off x="5164971" y="5806699"/>
            <a:ext cx="1862056" cy="86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609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8034EE-34A9-41F1-A429-290F7E849E60}"/>
              </a:ext>
            </a:extLst>
          </p:cNvPr>
          <p:cNvSpPr txBox="1"/>
          <p:nvPr/>
        </p:nvSpPr>
        <p:spPr>
          <a:xfrm>
            <a:off x="5381017" y="223734"/>
            <a:ext cx="52918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Sand Basket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8B2012-4928-4609-AC52-0F21801F0C92}"/>
              </a:ext>
            </a:extLst>
          </p:cNvPr>
          <p:cNvSpPr txBox="1"/>
          <p:nvPr/>
        </p:nvSpPr>
        <p:spPr>
          <a:xfrm>
            <a:off x="5874695" y="941425"/>
            <a:ext cx="4479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Invented in 2013 by </a:t>
            </a:r>
            <a:r>
              <a:rPr lang="en-US" dirty="0" err="1"/>
              <a:t>Gianpaolo</a:t>
            </a:r>
            <a:r>
              <a:rPr lang="en-US" dirty="0"/>
              <a:t> </a:t>
            </a:r>
            <a:r>
              <a:rPr lang="en-US" dirty="0" err="1"/>
              <a:t>Porfidia</a:t>
            </a:r>
            <a:endParaRPr lang="en-US" dirty="0"/>
          </a:p>
          <a:p>
            <a:pPr algn="ctr"/>
            <a:r>
              <a:rPr lang="en-US" dirty="0"/>
              <a:t>Recognition by AICS in 2018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854D196-1A2B-41E9-BC50-6077E1ACB178}"/>
              </a:ext>
            </a:extLst>
          </p:cNvPr>
          <p:cNvSpPr txBox="1"/>
          <p:nvPr/>
        </p:nvSpPr>
        <p:spPr>
          <a:xfrm>
            <a:off x="4111557" y="2081711"/>
            <a:ext cx="78891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FIELD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12 x 20 m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PLAYERS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4 in each team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BASKET HEIGHT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Sand basket senior categories - 2,90 m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                  Mini sand basket junior categories – 2,40 m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TIMING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Sand basket senior categories – 4 periods, 6 minutes each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    Mini sand basket junior categories –  4 periods, 4 minutes each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AROUND THE WORLD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Teams can be found in France, Denmark, Spain 			and Greece; but not being recognized by FIP 			and FIBA doesn’t permit to organize 				international tournaments.</a:t>
            </a:r>
          </a:p>
        </p:txBody>
      </p:sp>
    </p:spTree>
    <p:extLst>
      <p:ext uri="{BB962C8B-B14F-4D97-AF65-F5344CB8AC3E}">
        <p14:creationId xmlns:p14="http://schemas.microsoft.com/office/powerpoint/2010/main" val="3161920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8496A500-3474-4F59-A1F3-A4627A6279FB}"/>
              </a:ext>
            </a:extLst>
          </p:cNvPr>
          <p:cNvSpPr txBox="1"/>
          <p:nvPr/>
        </p:nvSpPr>
        <p:spPr>
          <a:xfrm>
            <a:off x="7363838" y="1838528"/>
            <a:ext cx="4270443" cy="3326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A282A11-AE22-424E-B1CB-54CBC027E13B}"/>
              </a:ext>
            </a:extLst>
          </p:cNvPr>
          <p:cNvSpPr txBox="1"/>
          <p:nvPr/>
        </p:nvSpPr>
        <p:spPr>
          <a:xfrm>
            <a:off x="3533046" y="388370"/>
            <a:ext cx="8738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The main rules are based on those of traditional basketball but…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2673C26-7661-4AA0-8B9F-ABC07CE32284}"/>
              </a:ext>
            </a:extLst>
          </p:cNvPr>
          <p:cNvSpPr txBox="1"/>
          <p:nvPr/>
        </p:nvSpPr>
        <p:spPr>
          <a:xfrm>
            <a:off x="8438861" y="1308873"/>
            <a:ext cx="28201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 lines on the inside: </a:t>
            </a: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playing court doesn’t have any line, landmarks are set by changing color of the outline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E9FE533-D276-46C7-97AF-2B9EC06028F3}"/>
              </a:ext>
            </a:extLst>
          </p:cNvPr>
          <p:cNvSpPr txBox="1"/>
          <p:nvPr/>
        </p:nvSpPr>
        <p:spPr>
          <a:xfrm>
            <a:off x="4449840" y="4726823"/>
            <a:ext cx="32923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 bouncing, just dragging:</a:t>
            </a: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dribbling action consists in dragging the ball on the ground with one hand.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5ABCA479-27E4-4158-AE2A-D9A17514DF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" t="13423" r="9428" b="1311"/>
          <a:stretch/>
        </p:blipFill>
        <p:spPr>
          <a:xfrm rot="16200000">
            <a:off x="4351865" y="650979"/>
            <a:ext cx="3152945" cy="4270445"/>
          </a:xfrm>
          <a:prstGeom prst="rect">
            <a:avLst/>
          </a:prstGeom>
        </p:spPr>
      </p:pic>
      <p:pic>
        <p:nvPicPr>
          <p:cNvPr id="16" name="Immagine 15" descr="Immagine che contiene esterni, persona, spiaggia, gioco&#10;&#10;Descrizione generata automaticamente">
            <a:extLst>
              <a:ext uri="{FF2B5EF4-FFF2-40B4-BE49-F238E27FC236}">
                <a16:creationId xmlns:a16="http://schemas.microsoft.com/office/drawing/2014/main" id="{20EBED15-79C0-4A3C-BCCC-B3D17A7A6B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4" r="6425"/>
          <a:stretch/>
        </p:blipFill>
        <p:spPr>
          <a:xfrm>
            <a:off x="8444553" y="3315856"/>
            <a:ext cx="3413464" cy="337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514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0781D57-5935-42AB-825D-DFCB6CC50B09}"/>
              </a:ext>
            </a:extLst>
          </p:cNvPr>
          <p:cNvSpPr txBox="1"/>
          <p:nvPr/>
        </p:nvSpPr>
        <p:spPr>
          <a:xfrm>
            <a:off x="3774333" y="136187"/>
            <a:ext cx="73541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Obstacle Course Race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57E6C23-05E8-4107-BD15-58626349B237}"/>
              </a:ext>
            </a:extLst>
          </p:cNvPr>
          <p:cNvSpPr txBox="1"/>
          <p:nvPr/>
        </p:nvSpPr>
        <p:spPr>
          <a:xfrm>
            <a:off x="5617724" y="813295"/>
            <a:ext cx="366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Recognition by AICS in April 2018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3F0F49C-42BD-4602-9280-79C2A9C59CB7}"/>
              </a:ext>
            </a:extLst>
          </p:cNvPr>
          <p:cNvSpPr txBox="1"/>
          <p:nvPr/>
        </p:nvSpPr>
        <p:spPr>
          <a:xfrm>
            <a:off x="3360907" y="1419236"/>
            <a:ext cx="8180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This sport is also known around the world as Spartan Race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86E1FEE-6034-46C3-8170-277A981FA7E9}"/>
              </a:ext>
            </a:extLst>
          </p:cNvPr>
          <p:cNvSpPr txBox="1"/>
          <p:nvPr/>
        </p:nvSpPr>
        <p:spPr>
          <a:xfrm>
            <a:off x="3143338" y="2138457"/>
            <a:ext cx="878578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Length:</a:t>
            </a: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 – 21 km</a:t>
            </a:r>
          </a:p>
          <a:p>
            <a:endParaRPr lang="en-US" dirty="0"/>
          </a:p>
          <a:p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Obstacles:</a:t>
            </a: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almost endless possibilities, possibility to change according to abilities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         (monkey bars, weights to be carried, mud paths to be crossed…)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E70CDDB-27FD-45B5-B318-FAB630F83961}"/>
              </a:ext>
            </a:extLst>
          </p:cNvPr>
          <p:cNvSpPr txBox="1"/>
          <p:nvPr/>
        </p:nvSpPr>
        <p:spPr>
          <a:xfrm>
            <a:off x="3143338" y="3659802"/>
            <a:ext cx="87857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 having a common regulation makes difficult to organize a competition cup made of more than one race, but several competition have been organized, counting even more than 4.000 participants.</a:t>
            </a: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		“Everyone can take part to OCRs calibrated on their abilities, 			beside of winning, the greatest satisfaction is to get until the end” </a:t>
            </a: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- Gabriele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Capasso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AICS OCR National coordinator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963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AC31A5-D497-4075-A9A4-95FAC5A3FAF2}"/>
              </a:ext>
            </a:extLst>
          </p:cNvPr>
          <p:cNvSpPr txBox="1"/>
          <p:nvPr/>
        </p:nvSpPr>
        <p:spPr>
          <a:xfrm>
            <a:off x="3553905" y="126760"/>
            <a:ext cx="8187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Inclusion through Karate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7DF8C45-4495-4F71-9B79-59B68783A78E}"/>
              </a:ext>
            </a:extLst>
          </p:cNvPr>
          <p:cNvSpPr txBox="1"/>
          <p:nvPr/>
        </p:nvSpPr>
        <p:spPr>
          <a:xfrm>
            <a:off x="3636440" y="1212280"/>
            <a:ext cx="802221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project was carried out by Roberto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Bacchilega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AICS Karate National Coordinator since 1996.</a:t>
            </a: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2009 he decided to take his teaching activity a step forward by including athletes with mental disabilities such as autism.</a:t>
            </a: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main difficulties concerned how to find a way to communicate and establish a connection with each of these kids.</a:t>
            </a: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Psychologists and experts had a key role in this experience, helping understand the needs of each and leading Master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Bacchilega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to outstanding results:</a:t>
            </a: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a year of training, every kid had increased communications skills and developed motricity schemes </a:t>
            </a: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Cavolini" panose="03000502040302020204" pitchFamily="66" charset="0"/>
                <a:cs typeface="Cavolini" panose="03000502040302020204" pitchFamily="66" charset="0"/>
              </a:rPr>
              <a:t>&gt; This project is a way to explain the importance of sports for kids with special needs: trough it they find a new way of expressing themselves and creating relations with the environment.</a:t>
            </a:r>
          </a:p>
        </p:txBody>
      </p:sp>
    </p:spTree>
    <p:extLst>
      <p:ext uri="{BB962C8B-B14F-4D97-AF65-F5344CB8AC3E}">
        <p14:creationId xmlns:p14="http://schemas.microsoft.com/office/powerpoint/2010/main" val="3044336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fotografia, posando, persona, mostrando&#10;&#10;Descrizione generata automaticamente">
            <a:extLst>
              <a:ext uri="{FF2B5EF4-FFF2-40B4-BE49-F238E27FC236}">
                <a16:creationId xmlns:a16="http://schemas.microsoft.com/office/drawing/2014/main" id="{3E3C5AF7-335E-471A-8117-2B525F95DD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8" t="993" r="1942" b="3122"/>
          <a:stretch/>
        </p:blipFill>
        <p:spPr>
          <a:xfrm>
            <a:off x="2827504" y="359666"/>
            <a:ext cx="6536987" cy="376085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2996694-E1ED-4109-BBF0-A1785EAABE39}"/>
              </a:ext>
            </a:extLst>
          </p:cNvPr>
          <p:cNvSpPr txBox="1"/>
          <p:nvPr/>
        </p:nvSpPr>
        <p:spPr>
          <a:xfrm>
            <a:off x="1994787" y="4250485"/>
            <a:ext cx="8202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volini" panose="03000502040302020204" pitchFamily="66" charset="0"/>
                <a:cs typeface="Cavolini" panose="03000502040302020204" pitchFamily="66" charset="0"/>
              </a:rPr>
              <a:t>Thank you for your attention!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6200449-BBE1-43C7-AA32-C0FD6491191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0" b="26802"/>
          <a:stretch/>
        </p:blipFill>
        <p:spPr>
          <a:xfrm>
            <a:off x="5164972" y="5748333"/>
            <a:ext cx="1862056" cy="86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720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453</Words>
  <Application>Microsoft Office PowerPoint</Application>
  <PresentationFormat>Widescreen</PresentationFormat>
  <Paragraphs>48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Cavolini</vt:lpstr>
      <vt:lpstr>Cooper Black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Paola Cervini - paola.cervini@studio.unibo.it</dc:creator>
  <cp:lastModifiedBy>Paola Cervini - paola.cervini@studio.unibo.it</cp:lastModifiedBy>
  <cp:revision>2</cp:revision>
  <dcterms:created xsi:type="dcterms:W3CDTF">2020-11-15T16:06:37Z</dcterms:created>
  <dcterms:modified xsi:type="dcterms:W3CDTF">2020-11-23T09:32:54Z</dcterms:modified>
</cp:coreProperties>
</file>